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2"/>
  </p:notesMasterIdLst>
  <p:sldIdLst>
    <p:sldId id="256" r:id="rId5"/>
    <p:sldId id="257" r:id="rId6"/>
    <p:sldId id="258" r:id="rId7"/>
    <p:sldId id="259" r:id="rId8"/>
    <p:sldId id="260" r:id="rId9"/>
    <p:sldId id="261" r:id="rId10"/>
    <p:sldId id="262" r:id="rId11"/>
    <p:sldId id="263" r:id="rId12"/>
    <p:sldId id="270" r:id="rId13"/>
    <p:sldId id="271" r:id="rId14"/>
    <p:sldId id="272" r:id="rId15"/>
    <p:sldId id="264" r:id="rId16"/>
    <p:sldId id="265" r:id="rId17"/>
    <p:sldId id="266" r:id="rId18"/>
    <p:sldId id="267" r:id="rId19"/>
    <p:sldId id="268" r:id="rId20"/>
    <p:sldId id="269" r:id="rId21"/>
  </p:sldIdLst>
  <p:sldSz cx="12192000" cy="6858000"/>
  <p:notesSz cx="6858000" cy="9144000"/>
  <p:embeddedFontLst>
    <p:embeddedFont>
      <p:font typeface="Century Gothic" panose="020B0502020202020204" pitchFamily="34" charset="0"/>
      <p:regular r:id="rId23"/>
      <p:bold r:id="rId24"/>
      <p:italic r:id="rId25"/>
      <p:boldItalic r:id="rId26"/>
    </p:embeddedFont>
  </p:embeddedFontLst>
  <p:custDataLst>
    <p:tags r:id="rId27"/>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8"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273" autoAdjust="0"/>
  </p:normalViewPr>
  <p:slideViewPr>
    <p:cSldViewPr snapToGrid="0">
      <p:cViewPr varScale="1">
        <p:scale>
          <a:sx n="69" d="100"/>
          <a:sy n="69" d="100"/>
        </p:scale>
        <p:origin x="1205"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customschemas.google.com/relationships/presentationmetadata" Target="meta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gs" Target="tags/tag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Hi everyone! My name is Robert Lulashi. I am a Marine Corps Veteran and while I am not studying or working on my skills as a developer, I challenge myself by competing in powerlifting. By the end of the summer, I will have earned a bachelor’s degree in computer science with a concentration in software engineering. Today, I will be going over the updated security policy for Green Pace. </a:t>
            </a:r>
          </a:p>
          <a:p>
            <a:r>
              <a:rPr lang="en-US" sz="1100" b="0" i="0" u="none" strike="noStrike" cap="none" dirty="0">
                <a:solidFill>
                  <a:srgbClr val="000000"/>
                </a:solidFill>
                <a:effectLst/>
                <a:latin typeface="Arial"/>
                <a:ea typeface="Arial"/>
                <a:cs typeface="Arial"/>
                <a:sym typeface="Arial"/>
              </a:rPr>
              <a:t> </a:t>
            </a:r>
          </a:p>
          <a:p>
            <a:pPr marL="0" lvl="0" indent="0" algn="l" rtl="0">
              <a:lnSpc>
                <a:spcPct val="100000"/>
              </a:lnSpc>
              <a:spcBef>
                <a:spcPts val="0"/>
              </a:spcBef>
              <a:spcAft>
                <a:spcPts val="0"/>
              </a:spcAft>
              <a:buSzPts val="1100"/>
              <a:buNone/>
            </a:pPr>
            <a:endParaRPr dirty="0"/>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5EA1CCB4-B7AB-35A0-86AB-732F5CAF40EB}"/>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AAB87AA2-6F47-EF86-DA14-C3861BF7DC2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D7382C38-B093-E240-096B-1DA968F83EE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b="0" i="0" u="none" strike="noStrike" cap="none" dirty="0">
                <a:solidFill>
                  <a:srgbClr val="000000"/>
                </a:solidFill>
                <a:effectLst/>
                <a:latin typeface="Arial"/>
                <a:ea typeface="Arial"/>
                <a:cs typeface="Arial"/>
                <a:sym typeface="Arial"/>
              </a:rPr>
              <a:t>Can erase clear collection is verifying that after entries are added to the collection, the entries can be removed and are no longer accessible. </a:t>
            </a:r>
            <a:endParaRPr dirty="0"/>
          </a:p>
        </p:txBody>
      </p:sp>
    </p:spTree>
    <p:extLst>
      <p:ext uri="{BB962C8B-B14F-4D97-AF65-F5344CB8AC3E}">
        <p14:creationId xmlns:p14="http://schemas.microsoft.com/office/powerpoint/2010/main" val="9252207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AD3A41EF-D102-91A5-8E1A-57E181BDE03A}"/>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07BD5882-337D-EE51-B773-C1BD6F03D53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6F539FBE-433A-5393-8BCD-96FEA9767B5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Can throw out of range is another test that is conducted and is also vital to secure coding. Exceptions being thrown are helpful when cases are presented in which an error would normally occur. Trying to access values that are outside of the prescribed range will throw an exception. If this is handled incorrectly, then a hacker could try to exploit this area and use ACE. </a:t>
            </a:r>
          </a:p>
        </p:txBody>
      </p:sp>
    </p:spTree>
    <p:extLst>
      <p:ext uri="{BB962C8B-B14F-4D97-AF65-F5344CB8AC3E}">
        <p14:creationId xmlns:p14="http://schemas.microsoft.com/office/powerpoint/2010/main" val="36484721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b="0" i="0" u="none" strike="noStrike" cap="none" dirty="0">
                <a:solidFill>
                  <a:srgbClr val="000000"/>
                </a:solidFill>
                <a:effectLst/>
                <a:latin typeface="Arial"/>
                <a:ea typeface="Arial"/>
                <a:cs typeface="Arial"/>
                <a:sym typeface="Arial"/>
              </a:rPr>
              <a:t>Automation will be used for the enforcement of and compliance with the standards defined in this policy. Green Pace already has a well-established DevOps process and infrastructure. The security principles can be incorporated within the already existing DevSecOps. </a:t>
            </a:r>
            <a:endParaRPr dirty="0"/>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b="0" i="0" u="none" strike="noStrike" cap="none" dirty="0">
                <a:solidFill>
                  <a:srgbClr val="000000"/>
                </a:solidFill>
                <a:effectLst/>
                <a:latin typeface="Arial"/>
                <a:ea typeface="Arial"/>
                <a:cs typeface="Arial"/>
                <a:sym typeface="Arial"/>
              </a:rPr>
              <a:t>The pre-production phase plays a vital role in laying the foundation for what the future project will look like. The Assess and Plan phase can incorporate the overall architecture and design for the project while revisiting the plan as new threats arise. Principles such as validating input data, heed compiler warnings, and keeping it simple, using effective Quality Assurance techniques, and adopting a secure coding standard are going to be focused on. Once in the production phase aspects like sanitizing data sent to other systems, default deny and practicing defense in depth are now to be focused because there is no indication when an attacker will strike. Being proactive rather than reactive is going to save time and money.</a:t>
            </a:r>
            <a:endParaRPr dirty="0"/>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Act Now or Wait? Proactive measures towards security are beneficial because they are more cost effective in the long term. Integration of action is implemented in the DevSecOps already. Waiting is necessary after automation steps are implemented. Constant review of code is part of the automation, but it is unknown when an attack will occur. Overall, this strategy of being proactive saves time and money in the long run but is initially costly in both time and money. </a:t>
            </a:r>
          </a:p>
          <a:p>
            <a:pPr marL="0" lvl="0" indent="0" algn="l" rtl="0">
              <a:lnSpc>
                <a:spcPct val="100000"/>
              </a:lnSpc>
              <a:spcBef>
                <a:spcPts val="0"/>
              </a:spcBef>
              <a:spcAft>
                <a:spcPts val="0"/>
              </a:spcAft>
              <a:buSzPts val="1100"/>
              <a:buNone/>
            </a:pPr>
            <a:endParaRPr dirty="0"/>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The current policy goes over planning and work during preproduction phase. Actions are identified once the project is launched but specifics on how to handle threats are left open in the respond phase. Detailing how to handle what happens after an attack should be included. Steps on reducing damage or closing off access to compromised data should be addressed. Contingency plans should be implemented in the event of an attack. The saying, “prepare for the worst, hope for the best” comes to mind. Lastly proper training for all developers to raise the standard and also ensure compliance with protocols.  </a:t>
            </a:r>
          </a:p>
          <a:p>
            <a:pPr marL="0" lvl="0" indent="0" algn="l" rtl="0">
              <a:lnSpc>
                <a:spcPct val="100000"/>
              </a:lnSpc>
              <a:spcBef>
                <a:spcPts val="0"/>
              </a:spcBef>
              <a:spcAft>
                <a:spcPts val="0"/>
              </a:spcAft>
              <a:buSzPts val="1100"/>
              <a:buNone/>
            </a:pPr>
            <a:endParaRPr dirty="0"/>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The principles and standards are in place to work with DevSecOps and produce secure code. Training must be routinely conducted to ensure compliance. Overall, keeping things simple is always a best practice because the more regulations are in place, complications and lack of proper communication will lead to  data being compromised. This concludes my presentation. </a:t>
            </a: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b="0" i="0" u="none" strike="noStrike" cap="none" dirty="0">
                <a:solidFill>
                  <a:srgbClr val="000000"/>
                </a:solidFill>
                <a:effectLst/>
                <a:latin typeface="Arial"/>
                <a:ea typeface="Arial"/>
                <a:cs typeface="Arial"/>
                <a:sym typeface="Arial"/>
              </a:rPr>
              <a:t>Thank you for your time.</a:t>
            </a:r>
            <a:endParaRPr dirty="0"/>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The purpose of this presentation to is discuss our updated security policy and how Defense in Depth Is integrated in our policy.  By incorporating our new principles and standards, we can reduce the impact and chances of cyber-attacks. </a:t>
            </a:r>
          </a:p>
          <a:p>
            <a:pPr marL="0" lvl="0" indent="0" algn="l" rtl="0">
              <a:lnSpc>
                <a:spcPct val="100000"/>
              </a:lnSpc>
              <a:spcBef>
                <a:spcPts val="0"/>
              </a:spcBef>
              <a:spcAft>
                <a:spcPts val="0"/>
              </a:spcAft>
              <a:buSzPts val="1100"/>
              <a:buNone/>
            </a:pPr>
            <a:endParaRPr dirty="0"/>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en-US" sz="1100" b="0" i="0" u="none" strike="noStrike" cap="none" dirty="0">
                <a:solidFill>
                  <a:srgbClr val="000000"/>
                </a:solidFill>
                <a:effectLst/>
                <a:latin typeface="Arial"/>
                <a:ea typeface="Arial"/>
                <a:cs typeface="Arial"/>
                <a:sym typeface="Arial"/>
              </a:rPr>
              <a:t>Likelihood and priority are based on different levels that can occur. Level 1 contains priorities 12,18, &amp; 27. This has a high chance of taking place and are of high severity. Level 2 contains priorities 6,8, &amp; 9. These have a lesser chance of happening and have a medium severity. Level 3 contains priorities 1,2,3, &amp; 4. These are unlikely to occur and have low severity. </a:t>
            </a:r>
            <a:endParaRPr dirty="0"/>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Green Pace’s 10 security principles are: Validate Input Data, Heed Compiler Warnings, Architect and Design for Security Policies, Keep it Simple, Default Deny, Adhere to the Principle of Least Privilege, Sanitize Data Sent to Other Systems, Practice Defense in Depth, Use Effective Quality Assurance Techniques &amp; Adopt a Secure Coding Standard.</a:t>
            </a:r>
          </a:p>
          <a:p>
            <a:pPr marL="0" lvl="0" indent="0" algn="l" rtl="0">
              <a:lnSpc>
                <a:spcPct val="100000"/>
              </a:lnSpc>
              <a:spcBef>
                <a:spcPts val="0"/>
              </a:spcBef>
              <a:spcAft>
                <a:spcPts val="0"/>
              </a:spcAft>
              <a:buSzPts val="1100"/>
              <a:buNone/>
            </a:pPr>
            <a:endParaRPr dirty="0"/>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en-US" sz="1100" b="0" i="0" u="none" strike="noStrike" cap="none" dirty="0">
                <a:solidFill>
                  <a:srgbClr val="000000"/>
                </a:solidFill>
                <a:effectLst/>
                <a:latin typeface="Arial"/>
                <a:ea typeface="Arial"/>
                <a:cs typeface="Arial"/>
                <a:sym typeface="Arial"/>
              </a:rPr>
              <a:t>Green Pace’s 10 security standards are: Do not write syntactically ambiguous declarations. Certain syntax can be interpreted by the compiler as either a string or an integer. The ambiguity can lead to unwanted behavior if left unchecked. Do not read uninitialized memory. Trying to read from indeterminate values can lead to undefined behavior such as arbitrary code execution (ACE). If you have ever played a Pokémon game for the original game boy color, ACE can have some unintended behavior. Guarantee that storage for strings has sufficient space for character data and the null terminator. Buffer overflows are common when there is not proper allocation of memory. Prevent SQL injection. developers should validate all user input, use prepared statements with parameterized queries, employ stored procedures, and follow secure coding practices to ensure the database can distinguish between user input and executable code. Detect and handle memory allocation errors. Proper handling of exceptions and when to throw them will allow graceful handling to remove unwanted behavior. Use a static assertion to test the value of a constant </a:t>
            </a:r>
          </a:p>
          <a:p>
            <a:pPr marL="158750" indent="0">
              <a:buNone/>
            </a:pPr>
            <a:r>
              <a:rPr lang="en-US" sz="1100" b="0" i="0" u="none" strike="noStrike" cap="none" dirty="0">
                <a:solidFill>
                  <a:srgbClr val="000000"/>
                </a:solidFill>
                <a:effectLst/>
                <a:latin typeface="Arial"/>
                <a:ea typeface="Arial"/>
                <a:cs typeface="Arial"/>
                <a:sym typeface="Arial"/>
              </a:rPr>
              <a:t>expression. This is helpful to catch errors early on in development which helps keep the process running efficiently.  Do not leak resources when handling exceptions. Resource leaks can lead to instability in the project and, in severe cases, denial-of-service attacks if an attacker can trigger repeated leaks. Properly deallocate dynamically allocated resources. Failing to deallocate memory leads to memory leaks, which can degrade program performance and eventually cause crashes. Do not confuse narrow and wide character strings and functions. Narrow and wide functions are structured differently and using the incorrect function can lead to buffer overflows and incorrect string lengths. Do not dereference null pointers. By attempting to do so ACE can be exploited, or program crashes can occur. </a:t>
            </a:r>
          </a:p>
          <a:p>
            <a:pPr marL="158750" indent="0">
              <a:buNone/>
            </a:pPr>
            <a:endParaRPr lang="en-US" sz="1100" b="0" i="0" u="none" strike="noStrike" cap="none" dirty="0">
              <a:solidFill>
                <a:srgbClr val="000000"/>
              </a:solidFill>
              <a:effectLst/>
              <a:latin typeface="Arial"/>
              <a:ea typeface="Arial"/>
              <a:cs typeface="Arial"/>
              <a:sym typeface="Arial"/>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There are three different types of encryption. Encryption at rest, in flight, and in use. Encryption at rest refers to data being encrypted will not in use. This data is useless unless there is access to the decryption key. Encryption can help during an attack as long as the key remains uncompromised because without the key, the data is still safe within and cannot be accessed. Encryption in flight refers to the transportation of data from one location to another. To safely do this, data must first be encrypted before the transit process can begin. And lastly encryption in use refers to accessing data after using the decryption key. The data is exposed and we must find a way to encrypt it during use to prevent loss of precious data.</a:t>
            </a:r>
          </a:p>
          <a:p>
            <a:pPr marL="0" lvl="0" indent="0" algn="l" rtl="0">
              <a:lnSpc>
                <a:spcPct val="100000"/>
              </a:lnSpc>
              <a:spcBef>
                <a:spcPts val="0"/>
              </a:spcBef>
              <a:spcAft>
                <a:spcPts val="0"/>
              </a:spcAft>
              <a:buSzPts val="1100"/>
              <a:buNone/>
            </a:pPr>
            <a:endParaRPr dirty="0"/>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r>
              <a:rPr lang="en-US" sz="1100" b="0" i="0" u="none" strike="noStrike" cap="none" dirty="0">
                <a:solidFill>
                  <a:srgbClr val="000000"/>
                </a:solidFill>
                <a:effectLst/>
                <a:latin typeface="Arial"/>
                <a:ea typeface="Arial"/>
                <a:cs typeface="Arial"/>
                <a:sym typeface="Arial"/>
              </a:rPr>
              <a:t>Authentication: This is verifying that the user is the correct user by providing login information and possible additional forms of verification such as Two-Step authentication. Biometric data can also be used to authenticate a user if the resources are allowed to use it.</a:t>
            </a:r>
          </a:p>
          <a:p>
            <a:pPr lvl="0"/>
            <a:r>
              <a:rPr lang="en-US" sz="1100" b="0" i="0" u="none" strike="noStrike" cap="none" dirty="0">
                <a:solidFill>
                  <a:srgbClr val="000000"/>
                </a:solidFill>
                <a:effectLst/>
                <a:latin typeface="Arial"/>
                <a:ea typeface="Arial"/>
                <a:cs typeface="Arial"/>
                <a:sym typeface="Arial"/>
              </a:rPr>
              <a:t>Authorization: Once a user is verified, only certain permissions will be accessible to them. The principle of least privilege is an excellent use of this. If a user had higher levels of authorization for their account, a hacker could try and exploit this and have much higher levels of access they should not be able to.</a:t>
            </a:r>
          </a:p>
          <a:p>
            <a:pPr lvl="0"/>
            <a:r>
              <a:rPr lang="en-US" sz="1100" b="0" i="0" u="none" strike="noStrike" cap="none" dirty="0">
                <a:solidFill>
                  <a:srgbClr val="000000"/>
                </a:solidFill>
                <a:effectLst/>
                <a:latin typeface="Arial"/>
                <a:ea typeface="Arial"/>
                <a:cs typeface="Arial"/>
                <a:sym typeface="Arial"/>
              </a:rPr>
              <a:t>Accounting: This is overseeing and monitoring what is occurring with all users. This is another blockade that is in place to ensure security is maintained. If during monitoring it is revealed that someone has given themselves “super” permissions this could flag the system because for what reason was someone given much higher levels of authorization.</a:t>
            </a:r>
          </a:p>
          <a:p>
            <a:pPr marL="0" lvl="0" indent="0" algn="l" rtl="0">
              <a:lnSpc>
                <a:spcPct val="100000"/>
              </a:lnSpc>
              <a:spcBef>
                <a:spcPts val="0"/>
              </a:spcBef>
              <a:spcAft>
                <a:spcPts val="0"/>
              </a:spcAft>
              <a:buSzPts val="1100"/>
              <a:buNone/>
            </a:pPr>
            <a:endParaRPr dirty="0"/>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Now we will be discussing unit tests. Unit testing is part of the software development lifecycle and is vital in secure coding. These tests, when performed correctly, verify that each section of code is functioning as intended. Also tests are written in a manner that is trying to mimic unwanted behavior and we are screening that the code will not faulter. The first test we will be going over is can resize increase collection. This is first verifying that the collection is empty. If the test confirms this true, then the collection is tested to be of size 0, because its empty. Now that these are both confirmed we resize the collection and then test for the updated size. </a:t>
            </a: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C57E0D63-5118-9FAF-02A9-BC63AB0DD220}"/>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DE393849-37A3-CEB6-B0A8-EA094DAD5A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E57B2A05-E8B3-CC53-1582-0BF6CFD3192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b="0" i="0" u="none" strike="noStrike" cap="none" dirty="0">
                <a:solidFill>
                  <a:srgbClr val="000000"/>
                </a:solidFill>
                <a:effectLst/>
                <a:latin typeface="Arial"/>
                <a:ea typeface="Arial"/>
                <a:cs typeface="Arial"/>
                <a:sym typeface="Arial"/>
              </a:rPr>
              <a:t>The next test is the capacity greater or equal size. This test verifies that when adding entries to the collection that the sizes reflect the changes made. </a:t>
            </a:r>
            <a:endParaRPr dirty="0"/>
          </a:p>
        </p:txBody>
      </p:sp>
    </p:spTree>
    <p:extLst>
      <p:ext uri="{BB962C8B-B14F-4D97-AF65-F5344CB8AC3E}">
        <p14:creationId xmlns:p14="http://schemas.microsoft.com/office/powerpoint/2010/main" val="15628061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10.m4a"/><Relationship Id="rId7" Type="http://schemas.openxmlformats.org/officeDocument/2006/relationships/image" Target="../media/image9.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11.m4a"/><Relationship Id="rId7" Type="http://schemas.openxmlformats.org/officeDocument/2006/relationships/image" Target="../media/image10.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2.m4a"/><Relationship Id="rId7" Type="http://schemas.openxmlformats.org/officeDocument/2006/relationships/image" Target="../media/image3.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11.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4.png"/><Relationship Id="rId2" Type="http://schemas.microsoft.com/office/2007/relationships/media" Target="../media/media17.m4a"/><Relationship Id="rId1" Type="http://schemas.openxmlformats.org/officeDocument/2006/relationships/tags" Target="../tags/tag18.xml"/><Relationship Id="rId6" Type="http://schemas.openxmlformats.org/officeDocument/2006/relationships/image" Target="../media/image3.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8.m4a"/><Relationship Id="rId7" Type="http://schemas.openxmlformats.org/officeDocument/2006/relationships/image" Target="../media/image6.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9.m4a"/><Relationship Id="rId7" Type="http://schemas.openxmlformats.org/officeDocument/2006/relationships/image" Target="../media/image8.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 Id="rId9"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Robert Lulashi</a:t>
            </a:r>
          </a:p>
          <a:p>
            <a:pPr marL="0" lvl="0" indent="0" algn="l" rtl="0">
              <a:lnSpc>
                <a:spcPct val="70000"/>
              </a:lnSpc>
              <a:spcBef>
                <a:spcPts val="1000"/>
              </a:spcBef>
              <a:spcAft>
                <a:spcPts val="0"/>
              </a:spcAft>
              <a:buSzPts val="1850"/>
              <a:buNone/>
            </a:pPr>
            <a:endParaRPr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4" name="Audio 3">
            <a:hlinkClick r:id="" action="ppaction://media"/>
            <a:extLst>
              <a:ext uri="{FF2B5EF4-FFF2-40B4-BE49-F238E27FC236}">
                <a16:creationId xmlns:a16="http://schemas.microsoft.com/office/drawing/2014/main" id="{21E44725-DA37-92FA-E548-A97DF93E925F}"/>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0562"/>
    </mc:Choice>
    <mc:Fallback>
      <p:transition spd="slow" advTm="205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D23C4FA4-EEFE-51A6-704E-67E187A937C7}"/>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EF0CCD09-6A99-0CCC-D2BD-7EFA53F2B7F6}"/>
              </a:ext>
            </a:extLst>
          </p:cNvPr>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err="1"/>
              <a:t>CanEraseClearCollection</a:t>
            </a:r>
            <a:br>
              <a:rPr lang="en-US" dirty="0"/>
            </a:br>
            <a:r>
              <a:rPr lang="en-US" dirty="0"/>
              <a:t> Testing</a:t>
            </a:r>
            <a:endParaRPr dirty="0"/>
          </a:p>
        </p:txBody>
      </p:sp>
      <p:pic>
        <p:nvPicPr>
          <p:cNvPr id="197" name="Google Shape;197;g9504e29505_0_0" descr="Green Pace logo">
            <a:extLst>
              <a:ext uri="{FF2B5EF4-FFF2-40B4-BE49-F238E27FC236}">
                <a16:creationId xmlns:a16="http://schemas.microsoft.com/office/drawing/2014/main" id="{421225F9-A03F-C3A1-3BCE-D9C7807A58BD}"/>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descr="A computer screen shot of a program code&#10;&#10;AI-generated content may be incorrect.">
            <a:extLst>
              <a:ext uri="{FF2B5EF4-FFF2-40B4-BE49-F238E27FC236}">
                <a16:creationId xmlns:a16="http://schemas.microsoft.com/office/drawing/2014/main" id="{77DA9FB8-7610-E8C1-DF12-B3D0BBB6B9B6}"/>
              </a:ext>
            </a:extLst>
          </p:cNvPr>
          <p:cNvPicPr>
            <a:picLocks noChangeAspect="1"/>
          </p:cNvPicPr>
          <p:nvPr/>
        </p:nvPicPr>
        <p:blipFill>
          <a:blip r:embed="rId7"/>
          <a:stretch>
            <a:fillRect/>
          </a:stretch>
        </p:blipFill>
        <p:spPr>
          <a:xfrm>
            <a:off x="246901" y="1531365"/>
            <a:ext cx="5936494" cy="3269263"/>
          </a:xfrm>
          <a:prstGeom prst="rect">
            <a:avLst/>
          </a:prstGeom>
        </p:spPr>
      </p:pic>
      <p:pic>
        <p:nvPicPr>
          <p:cNvPr id="5" name="Picture 4" descr="A computer screen shot of a computer screen&#10;&#10;AI-generated content may be incorrect.">
            <a:extLst>
              <a:ext uri="{FF2B5EF4-FFF2-40B4-BE49-F238E27FC236}">
                <a16:creationId xmlns:a16="http://schemas.microsoft.com/office/drawing/2014/main" id="{62175F80-037A-0B6E-3F8D-6BDE8EBF676B}"/>
              </a:ext>
            </a:extLst>
          </p:cNvPr>
          <p:cNvPicPr>
            <a:picLocks noChangeAspect="1"/>
          </p:cNvPicPr>
          <p:nvPr/>
        </p:nvPicPr>
        <p:blipFill>
          <a:blip r:embed="rId8"/>
          <a:srcRect t="61649" r="62742" b="33619"/>
          <a:stretch>
            <a:fillRect/>
          </a:stretch>
        </p:blipFill>
        <p:spPr>
          <a:xfrm>
            <a:off x="221325" y="5440526"/>
            <a:ext cx="5962070" cy="422906"/>
          </a:xfrm>
          <a:prstGeom prst="rect">
            <a:avLst/>
          </a:prstGeom>
        </p:spPr>
      </p:pic>
      <p:pic>
        <p:nvPicPr>
          <p:cNvPr id="8" name="Audio 7">
            <a:hlinkClick r:id="" action="ppaction://media"/>
            <a:extLst>
              <a:ext uri="{FF2B5EF4-FFF2-40B4-BE49-F238E27FC236}">
                <a16:creationId xmlns:a16="http://schemas.microsoft.com/office/drawing/2014/main" id="{6232B39C-1BFE-F0B9-1065-3335F1B322B4}"/>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61075" t="-161075" r="-161075" b="-1610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502896739"/>
      </p:ext>
    </p:extLst>
  </p:cSld>
  <p:clrMapOvr>
    <a:masterClrMapping/>
  </p:clrMapOvr>
  <mc:AlternateContent xmlns:mc="http://schemas.openxmlformats.org/markup-compatibility/2006">
    <mc:Choice xmlns:p14="http://schemas.microsoft.com/office/powerpoint/2010/main" Requires="p14">
      <p:transition spd="slow" p14:dur="2000" advTm="10828"/>
    </mc:Choice>
    <mc:Fallback>
      <p:transition spd="slow" advTm="108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3450FB5C-9487-84C7-EAAF-00B4E0F7CFF6}"/>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66B72856-EDBD-69C3-45F4-7F20F26CA444}"/>
              </a:ext>
            </a:extLst>
          </p:cNvPr>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err="1"/>
              <a:t>CanThrowOutOfRange</a:t>
            </a:r>
            <a:br>
              <a:rPr lang="en-US" dirty="0"/>
            </a:br>
            <a:r>
              <a:rPr lang="en-US" dirty="0"/>
              <a:t> Testing</a:t>
            </a:r>
            <a:endParaRPr dirty="0"/>
          </a:p>
        </p:txBody>
      </p:sp>
      <p:pic>
        <p:nvPicPr>
          <p:cNvPr id="197" name="Google Shape;197;g9504e29505_0_0" descr="Green Pace logo">
            <a:extLst>
              <a:ext uri="{FF2B5EF4-FFF2-40B4-BE49-F238E27FC236}">
                <a16:creationId xmlns:a16="http://schemas.microsoft.com/office/drawing/2014/main" id="{2A203CD9-EA76-EAE7-B364-9E9D552993AA}"/>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descr="A screen shot of a computer code&#10;&#10;AI-generated content may be incorrect.">
            <a:extLst>
              <a:ext uri="{FF2B5EF4-FFF2-40B4-BE49-F238E27FC236}">
                <a16:creationId xmlns:a16="http://schemas.microsoft.com/office/drawing/2014/main" id="{FFEB6815-FA41-EEFC-3FB0-8861CF062A40}"/>
              </a:ext>
            </a:extLst>
          </p:cNvPr>
          <p:cNvPicPr>
            <a:picLocks noChangeAspect="1"/>
          </p:cNvPicPr>
          <p:nvPr/>
        </p:nvPicPr>
        <p:blipFill>
          <a:blip r:embed="rId7"/>
          <a:stretch>
            <a:fillRect/>
          </a:stretch>
        </p:blipFill>
        <p:spPr>
          <a:xfrm>
            <a:off x="135707" y="2064192"/>
            <a:ext cx="8075930" cy="2252633"/>
          </a:xfrm>
          <a:prstGeom prst="rect">
            <a:avLst/>
          </a:prstGeom>
        </p:spPr>
      </p:pic>
      <p:pic>
        <p:nvPicPr>
          <p:cNvPr id="5" name="Picture 4" descr="A computer screen shot of a computer screen&#10;&#10;AI-generated content may be incorrect.">
            <a:extLst>
              <a:ext uri="{FF2B5EF4-FFF2-40B4-BE49-F238E27FC236}">
                <a16:creationId xmlns:a16="http://schemas.microsoft.com/office/drawing/2014/main" id="{BDF4B43A-D880-1FCE-182F-44A625E65A9B}"/>
              </a:ext>
            </a:extLst>
          </p:cNvPr>
          <p:cNvPicPr>
            <a:picLocks noChangeAspect="1"/>
          </p:cNvPicPr>
          <p:nvPr/>
        </p:nvPicPr>
        <p:blipFill>
          <a:blip r:embed="rId8"/>
          <a:srcRect t="70967" r="65968" b="25449"/>
          <a:stretch>
            <a:fillRect/>
          </a:stretch>
        </p:blipFill>
        <p:spPr>
          <a:xfrm>
            <a:off x="0" y="4866967"/>
            <a:ext cx="8298426" cy="491614"/>
          </a:xfrm>
          <a:prstGeom prst="rect">
            <a:avLst/>
          </a:prstGeom>
        </p:spPr>
      </p:pic>
      <p:pic>
        <p:nvPicPr>
          <p:cNvPr id="8" name="Audio 7">
            <a:hlinkClick r:id="" action="ppaction://media"/>
            <a:extLst>
              <a:ext uri="{FF2B5EF4-FFF2-40B4-BE49-F238E27FC236}">
                <a16:creationId xmlns:a16="http://schemas.microsoft.com/office/drawing/2014/main" id="{F3C722A4-6F53-71AE-DD3D-BE288E71E18D}"/>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61075" t="-161075" r="-161075" b="-1610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370584110"/>
      </p:ext>
    </p:extLst>
  </p:cSld>
  <p:clrMapOvr>
    <a:masterClrMapping/>
  </p:clrMapOvr>
  <mc:AlternateContent xmlns:mc="http://schemas.openxmlformats.org/markup-compatibility/2006">
    <mc:Choice xmlns:p14="http://schemas.microsoft.com/office/powerpoint/2010/main" Requires="p14">
      <p:transition spd="slow" p14:dur="2000" advTm="22548"/>
    </mc:Choice>
    <mc:Fallback>
      <p:transition spd="slow" advTm="225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12" name="Audio 11">
            <a:hlinkClick r:id="" action="ppaction://media"/>
            <a:extLst>
              <a:ext uri="{FF2B5EF4-FFF2-40B4-BE49-F238E27FC236}">
                <a16:creationId xmlns:a16="http://schemas.microsoft.com/office/drawing/2014/main" id="{DF1AAB6C-7628-4E2B-8FF8-CDB6941869A6}"/>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7931"/>
    </mc:Choice>
    <mc:Fallback>
      <p:transition spd="slow" advTm="179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5931310" cy="4009595"/>
          </a:xfrm>
          <a:prstGeom prst="rect">
            <a:avLst/>
          </a:prstGeom>
          <a:noFill/>
          <a:ln>
            <a:noFill/>
          </a:ln>
        </p:spPr>
        <p:txBody>
          <a:bodyPr spcFirstLastPara="1" wrap="square" lIns="91425" tIns="45700" rIns="91425" bIns="45700" anchor="t" anchorCtr="0">
            <a:normAutofit lnSpcReduction="10000"/>
          </a:bodyPr>
          <a:lstStyle/>
          <a:p>
            <a:pPr marL="685800" lvl="1" indent="-228600" algn="l" rtl="0">
              <a:lnSpc>
                <a:spcPct val="90000"/>
              </a:lnSpc>
              <a:spcBef>
                <a:spcPts val="0"/>
              </a:spcBef>
              <a:spcAft>
                <a:spcPts val="0"/>
              </a:spcAft>
              <a:buClr>
                <a:schemeClr val="lt1"/>
              </a:buClr>
              <a:buSzPts val="2000"/>
              <a:buChar char="•"/>
            </a:pPr>
            <a:r>
              <a:rPr lang="en-US" u="sng" dirty="0"/>
              <a:t>Two main phases:</a:t>
            </a:r>
          </a:p>
          <a:p>
            <a:pPr marL="685800" lvl="1" indent="-228600" algn="l" rtl="0">
              <a:lnSpc>
                <a:spcPct val="90000"/>
              </a:lnSpc>
              <a:spcBef>
                <a:spcPts val="0"/>
              </a:spcBef>
              <a:spcAft>
                <a:spcPts val="0"/>
              </a:spcAft>
              <a:buClr>
                <a:schemeClr val="lt1"/>
              </a:buClr>
              <a:buSzPts val="2000"/>
              <a:buChar char="•"/>
            </a:pPr>
            <a:endParaRPr lang="en-US" dirty="0"/>
          </a:p>
          <a:p>
            <a:pPr marL="457200" lvl="1" indent="0" algn="l" rtl="0">
              <a:lnSpc>
                <a:spcPct val="90000"/>
              </a:lnSpc>
              <a:spcBef>
                <a:spcPts val="0"/>
              </a:spcBef>
              <a:spcAft>
                <a:spcPts val="0"/>
              </a:spcAft>
              <a:buClr>
                <a:schemeClr val="lt1"/>
              </a:buClr>
              <a:buSzPts val="2000"/>
              <a:buNone/>
            </a:pPr>
            <a:r>
              <a:rPr lang="en-US" b="1" dirty="0"/>
              <a:t>	Pre-production</a:t>
            </a:r>
          </a:p>
          <a:p>
            <a:pPr marL="457200" lvl="1" indent="0" algn="l" rtl="0">
              <a:lnSpc>
                <a:spcPct val="90000"/>
              </a:lnSpc>
              <a:spcBef>
                <a:spcPts val="0"/>
              </a:spcBef>
              <a:spcAft>
                <a:spcPts val="0"/>
              </a:spcAft>
              <a:buClr>
                <a:schemeClr val="lt1"/>
              </a:buClr>
              <a:buSzPts val="2000"/>
              <a:buNone/>
            </a:pPr>
            <a:endParaRPr lang="en-US" b="1" dirty="0"/>
          </a:p>
          <a:p>
            <a:pPr marL="742950" lvl="1" indent="-285750">
              <a:spcBef>
                <a:spcPts val="0"/>
              </a:spcBef>
              <a:buSzPts val="2000"/>
            </a:pPr>
            <a:r>
              <a:rPr lang="en-US" dirty="0"/>
              <a:t>Design stage</a:t>
            </a:r>
          </a:p>
          <a:p>
            <a:pPr marL="742950" lvl="1" indent="-285750">
              <a:spcBef>
                <a:spcPts val="0"/>
              </a:spcBef>
              <a:buSzPts val="2000"/>
            </a:pPr>
            <a:r>
              <a:rPr lang="en-US" dirty="0"/>
              <a:t>Build stage</a:t>
            </a:r>
          </a:p>
          <a:p>
            <a:pPr marL="742950" lvl="1" indent="-285750">
              <a:spcBef>
                <a:spcPts val="0"/>
              </a:spcBef>
              <a:buSzPts val="2000"/>
            </a:pPr>
            <a:r>
              <a:rPr lang="en-US" dirty="0"/>
              <a:t>Verify &amp; test stage</a:t>
            </a:r>
          </a:p>
          <a:p>
            <a:pPr marL="742950" lvl="1" indent="-285750">
              <a:spcBef>
                <a:spcPts val="0"/>
              </a:spcBef>
              <a:buSzPts val="2000"/>
            </a:pPr>
            <a:r>
              <a:rPr lang="en-US" dirty="0"/>
              <a:t>Monitor &amp; detect stage </a:t>
            </a:r>
          </a:p>
          <a:p>
            <a:pPr marL="457200" lvl="1" indent="0" algn="l" rtl="0">
              <a:lnSpc>
                <a:spcPct val="90000"/>
              </a:lnSpc>
              <a:spcBef>
                <a:spcPts val="0"/>
              </a:spcBef>
              <a:spcAft>
                <a:spcPts val="0"/>
              </a:spcAft>
              <a:buClr>
                <a:schemeClr val="lt1"/>
              </a:buClr>
              <a:buSzPts val="2000"/>
              <a:buNone/>
            </a:pPr>
            <a:endParaRPr lang="en-US" b="1" dirty="0"/>
          </a:p>
          <a:p>
            <a:pPr marL="457200" lvl="1" indent="0" algn="l" rtl="0">
              <a:lnSpc>
                <a:spcPct val="90000"/>
              </a:lnSpc>
              <a:spcBef>
                <a:spcPts val="0"/>
              </a:spcBef>
              <a:spcAft>
                <a:spcPts val="0"/>
              </a:spcAft>
              <a:buClr>
                <a:schemeClr val="lt1"/>
              </a:buClr>
              <a:buSzPts val="2000"/>
              <a:buNone/>
            </a:pPr>
            <a:endParaRPr lang="en-US" b="1" dirty="0"/>
          </a:p>
          <a:p>
            <a:pPr marL="457200" lvl="1" indent="0" algn="l" rtl="0">
              <a:lnSpc>
                <a:spcPct val="90000"/>
              </a:lnSpc>
              <a:spcBef>
                <a:spcPts val="0"/>
              </a:spcBef>
              <a:spcAft>
                <a:spcPts val="0"/>
              </a:spcAft>
              <a:buClr>
                <a:schemeClr val="lt1"/>
              </a:buClr>
              <a:buSzPts val="2000"/>
              <a:buNone/>
            </a:pPr>
            <a:r>
              <a:rPr lang="en-US" b="1" dirty="0"/>
              <a:t>	Production </a:t>
            </a:r>
          </a:p>
          <a:p>
            <a:pPr marL="457200" lvl="1" indent="0" algn="l" rtl="0">
              <a:lnSpc>
                <a:spcPct val="90000"/>
              </a:lnSpc>
              <a:spcBef>
                <a:spcPts val="0"/>
              </a:spcBef>
              <a:spcAft>
                <a:spcPts val="0"/>
              </a:spcAft>
              <a:buClr>
                <a:schemeClr val="lt1"/>
              </a:buClr>
              <a:buSzPts val="2000"/>
              <a:buNone/>
            </a:pPr>
            <a:endParaRPr lang="en-US" b="1" dirty="0"/>
          </a:p>
          <a:p>
            <a:pPr marL="742950" lvl="1" indent="-285750">
              <a:spcBef>
                <a:spcPts val="0"/>
              </a:spcBef>
              <a:buSzPts val="2000"/>
            </a:pPr>
            <a:r>
              <a:rPr lang="en-US" dirty="0"/>
              <a:t>Transition &amp; health check stage </a:t>
            </a:r>
          </a:p>
          <a:p>
            <a:pPr marL="742950" lvl="1" indent="-285750">
              <a:spcBef>
                <a:spcPts val="0"/>
              </a:spcBef>
              <a:buSzPts val="2000"/>
            </a:pPr>
            <a:r>
              <a:rPr lang="en-US" dirty="0"/>
              <a:t>Monitor &amp; detect stage </a:t>
            </a:r>
          </a:p>
          <a:p>
            <a:pPr marL="742950" lvl="1" indent="-285750">
              <a:spcBef>
                <a:spcPts val="0"/>
              </a:spcBef>
              <a:buSzPts val="2000"/>
            </a:pPr>
            <a:r>
              <a:rPr lang="en-US" dirty="0"/>
              <a:t>Respond stage</a:t>
            </a:r>
          </a:p>
          <a:p>
            <a:pPr marL="742950" lvl="1" indent="-285750">
              <a:spcBef>
                <a:spcPts val="0"/>
              </a:spcBef>
              <a:buSzPts val="2000"/>
            </a:pPr>
            <a:r>
              <a:rPr lang="en-US" dirty="0"/>
              <a:t>Maintain &amp; stabilize stage </a:t>
            </a:r>
          </a:p>
          <a:p>
            <a:pPr marL="457200" lvl="1" indent="0" algn="l" rtl="0">
              <a:lnSpc>
                <a:spcPct val="90000"/>
              </a:lnSpc>
              <a:spcBef>
                <a:spcPts val="0"/>
              </a:spcBef>
              <a:spcAft>
                <a:spcPts val="0"/>
              </a:spcAft>
              <a:buClr>
                <a:schemeClr val="lt1"/>
              </a:buClr>
              <a:buSzPts val="2000"/>
              <a:buNone/>
            </a:pPr>
            <a:endParaRPr lang="en-US" b="1" dirty="0"/>
          </a:p>
          <a:p>
            <a:pPr marL="457200" lvl="1" indent="0" algn="l" rtl="0">
              <a:lnSpc>
                <a:spcPct val="90000"/>
              </a:lnSpc>
              <a:spcBef>
                <a:spcPts val="0"/>
              </a:spcBef>
              <a:spcAft>
                <a:spcPts val="0"/>
              </a:spcAft>
              <a:buClr>
                <a:schemeClr val="lt1"/>
              </a:buClr>
              <a:buSzPts val="2000"/>
              <a:buNone/>
            </a:pPr>
            <a:endParaRPr lang="en-US"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Audio 4">
            <a:hlinkClick r:id="" action="ppaction://media"/>
            <a:extLst>
              <a:ext uri="{FF2B5EF4-FFF2-40B4-BE49-F238E27FC236}">
                <a16:creationId xmlns:a16="http://schemas.microsoft.com/office/drawing/2014/main" id="{58D1E500-78D7-5C30-0478-55B9C12C23C8}"/>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2207"/>
    </mc:Choice>
    <mc:Fallback>
      <p:transition spd="slow" advTm="422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910387" y="2223436"/>
            <a:ext cx="4693999" cy="4024125"/>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lt1"/>
              </a:buClr>
              <a:buSzPts val="2000"/>
              <a:buNone/>
            </a:pPr>
            <a:r>
              <a:rPr lang="en-US" sz="2800" dirty="0"/>
              <a:t>Pros </a:t>
            </a:r>
          </a:p>
          <a:p>
            <a:pPr marL="228600" lvl="0" indent="-228600" algn="l" rtl="0">
              <a:lnSpc>
                <a:spcPct val="90000"/>
              </a:lnSpc>
              <a:spcBef>
                <a:spcPts val="0"/>
              </a:spcBef>
              <a:spcAft>
                <a:spcPts val="0"/>
              </a:spcAft>
              <a:buClr>
                <a:schemeClr val="lt1"/>
              </a:buClr>
              <a:buSzPts val="2000"/>
              <a:buChar char="•"/>
            </a:pPr>
            <a:r>
              <a:rPr lang="en-US" sz="2800" dirty="0"/>
              <a:t>Proactive</a:t>
            </a:r>
          </a:p>
          <a:p>
            <a:pPr marL="228600" lvl="0" indent="-228600" algn="l" rtl="0">
              <a:lnSpc>
                <a:spcPct val="90000"/>
              </a:lnSpc>
              <a:spcBef>
                <a:spcPts val="0"/>
              </a:spcBef>
              <a:spcAft>
                <a:spcPts val="0"/>
              </a:spcAft>
              <a:buClr>
                <a:schemeClr val="lt1"/>
              </a:buClr>
              <a:buSzPts val="2000"/>
              <a:buChar char="•"/>
            </a:pPr>
            <a:endParaRPr lang="en-US" sz="2800" dirty="0"/>
          </a:p>
          <a:p>
            <a:pPr marL="228600" lvl="0" indent="-228600" algn="l" rtl="0">
              <a:lnSpc>
                <a:spcPct val="90000"/>
              </a:lnSpc>
              <a:spcBef>
                <a:spcPts val="0"/>
              </a:spcBef>
              <a:spcAft>
                <a:spcPts val="0"/>
              </a:spcAft>
              <a:buClr>
                <a:schemeClr val="lt1"/>
              </a:buClr>
              <a:buSzPts val="2000"/>
              <a:buChar char="•"/>
            </a:pPr>
            <a:r>
              <a:rPr lang="en-US" sz="2800" dirty="0"/>
              <a:t>Cost efficient long term</a:t>
            </a:r>
          </a:p>
          <a:p>
            <a:pPr marL="228600" lvl="0" indent="-228600" algn="l" rtl="0">
              <a:lnSpc>
                <a:spcPct val="90000"/>
              </a:lnSpc>
              <a:spcBef>
                <a:spcPts val="0"/>
              </a:spcBef>
              <a:spcAft>
                <a:spcPts val="0"/>
              </a:spcAft>
              <a:buClr>
                <a:schemeClr val="lt1"/>
              </a:buClr>
              <a:buSzPts val="2000"/>
              <a:buChar char="•"/>
            </a:pPr>
            <a:endParaRPr lang="en-US" sz="2800" dirty="0"/>
          </a:p>
          <a:p>
            <a:pPr marL="228600" lvl="0" indent="-228600" algn="l" rtl="0">
              <a:lnSpc>
                <a:spcPct val="90000"/>
              </a:lnSpc>
              <a:spcBef>
                <a:spcPts val="0"/>
              </a:spcBef>
              <a:spcAft>
                <a:spcPts val="0"/>
              </a:spcAft>
              <a:buClr>
                <a:schemeClr val="lt1"/>
              </a:buClr>
              <a:buSzPts val="2000"/>
              <a:buChar char="•"/>
            </a:pPr>
            <a:r>
              <a:rPr lang="en-US" sz="2800" dirty="0"/>
              <a:t>Time efficient long term</a:t>
            </a:r>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2" name="Google Shape;217;p11">
            <a:extLst>
              <a:ext uri="{FF2B5EF4-FFF2-40B4-BE49-F238E27FC236}">
                <a16:creationId xmlns:a16="http://schemas.microsoft.com/office/drawing/2014/main" id="{A93D3D87-5ECB-B993-5692-13E52DB31E9D}"/>
              </a:ext>
            </a:extLst>
          </p:cNvPr>
          <p:cNvSpPr txBox="1">
            <a:spLocks/>
          </p:cNvSpPr>
          <p:nvPr/>
        </p:nvSpPr>
        <p:spPr>
          <a:xfrm>
            <a:off x="6418336" y="2223436"/>
            <a:ext cx="4863277" cy="466344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0" indent="0" algn="ctr">
              <a:spcBef>
                <a:spcPts val="0"/>
              </a:spcBef>
              <a:buSzPts val="2000"/>
              <a:buFont typeface="Arial"/>
              <a:buNone/>
            </a:pPr>
            <a:r>
              <a:rPr lang="en-US" sz="2800" dirty="0"/>
              <a:t>Cons </a:t>
            </a:r>
          </a:p>
          <a:p>
            <a:pPr marL="228600" indent="-228600">
              <a:spcBef>
                <a:spcPts val="0"/>
              </a:spcBef>
              <a:buSzPts val="2000"/>
            </a:pPr>
            <a:r>
              <a:rPr lang="en-US" sz="2800" dirty="0"/>
              <a:t>Reactive</a:t>
            </a:r>
          </a:p>
          <a:p>
            <a:pPr marL="228600" indent="-228600">
              <a:spcBef>
                <a:spcPts val="0"/>
              </a:spcBef>
              <a:buSzPts val="2000"/>
            </a:pPr>
            <a:endParaRPr lang="en-US" sz="2800" dirty="0"/>
          </a:p>
          <a:p>
            <a:pPr marL="228600" indent="-228600">
              <a:spcBef>
                <a:spcPts val="0"/>
              </a:spcBef>
              <a:buSzPts val="2000"/>
            </a:pPr>
            <a:r>
              <a:rPr lang="en-US" sz="2800" dirty="0"/>
              <a:t>Higher upfront cost</a:t>
            </a:r>
          </a:p>
          <a:p>
            <a:pPr marL="228600" indent="-228600">
              <a:spcBef>
                <a:spcPts val="0"/>
              </a:spcBef>
              <a:buSzPts val="2000"/>
            </a:pPr>
            <a:endParaRPr lang="en-US" sz="2800" dirty="0"/>
          </a:p>
          <a:p>
            <a:pPr marL="228600" indent="-228600">
              <a:spcBef>
                <a:spcPts val="0"/>
              </a:spcBef>
              <a:buSzPts val="2000"/>
            </a:pPr>
            <a:r>
              <a:rPr lang="en-US" sz="2800" dirty="0"/>
              <a:t>Initially time consuming</a:t>
            </a:r>
          </a:p>
          <a:p>
            <a:pPr marL="228600" indent="-228600">
              <a:spcBef>
                <a:spcPts val="0"/>
              </a:spcBef>
              <a:buSzPts val="2000"/>
            </a:pPr>
            <a:endParaRPr lang="en-US" sz="2000" dirty="0"/>
          </a:p>
          <a:p>
            <a:pPr marL="228600" indent="-228600">
              <a:spcBef>
                <a:spcPts val="0"/>
              </a:spcBef>
              <a:buSzPts val="2000"/>
            </a:pPr>
            <a:endParaRPr lang="en-US" dirty="0"/>
          </a:p>
        </p:txBody>
      </p:sp>
      <p:pic>
        <p:nvPicPr>
          <p:cNvPr id="14" name="Audio 13">
            <a:hlinkClick r:id="" action="ppaction://media"/>
            <a:extLst>
              <a:ext uri="{FF2B5EF4-FFF2-40B4-BE49-F238E27FC236}">
                <a16:creationId xmlns:a16="http://schemas.microsoft.com/office/drawing/2014/main" id="{19A80442-872D-B796-1EFB-08A050F34C79}"/>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8988"/>
    </mc:Choice>
    <mc:Fallback>
      <p:transition spd="slow" advTm="289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1"/>
            <a:ext cx="7317658" cy="3773620"/>
          </a:xfrm>
          <a:prstGeom prst="rect">
            <a:avLst/>
          </a:prstGeom>
          <a:noFill/>
          <a:ln>
            <a:noFill/>
          </a:ln>
        </p:spPr>
        <p:txBody>
          <a:bodyPr spcFirstLastPara="1" wrap="square" lIns="91425" tIns="45700" rIns="91425" bIns="45700" anchor="t" anchorCtr="0">
            <a:normAutofit/>
          </a:bodyPr>
          <a:lstStyle/>
          <a:p>
            <a:pPr marL="1143000" lvl="2" indent="-228600" algn="l" rtl="0">
              <a:lnSpc>
                <a:spcPct val="90000"/>
              </a:lnSpc>
              <a:spcBef>
                <a:spcPts val="0"/>
              </a:spcBef>
              <a:spcAft>
                <a:spcPts val="0"/>
              </a:spcAft>
              <a:buClr>
                <a:schemeClr val="lt1"/>
              </a:buClr>
              <a:buSzPts val="1800"/>
              <a:buChar char="•"/>
            </a:pPr>
            <a:r>
              <a:rPr lang="en-US" sz="2400" dirty="0"/>
              <a:t>What happens after a breach?</a:t>
            </a:r>
          </a:p>
          <a:p>
            <a:pPr marL="1143000" lvl="2" indent="-228600" algn="l" rtl="0">
              <a:lnSpc>
                <a:spcPct val="90000"/>
              </a:lnSpc>
              <a:spcBef>
                <a:spcPts val="0"/>
              </a:spcBef>
              <a:spcAft>
                <a:spcPts val="0"/>
              </a:spcAft>
              <a:buClr>
                <a:schemeClr val="lt1"/>
              </a:buClr>
              <a:buSzPts val="1800"/>
              <a:buChar char="•"/>
            </a:pPr>
            <a:endParaRPr lang="en-US" sz="2400" dirty="0"/>
          </a:p>
          <a:p>
            <a:pPr marL="1143000" lvl="2" indent="-228600" algn="l" rtl="0">
              <a:lnSpc>
                <a:spcPct val="90000"/>
              </a:lnSpc>
              <a:spcBef>
                <a:spcPts val="0"/>
              </a:spcBef>
              <a:spcAft>
                <a:spcPts val="0"/>
              </a:spcAft>
              <a:buClr>
                <a:schemeClr val="lt1"/>
              </a:buClr>
              <a:buSzPts val="1800"/>
              <a:buChar char="•"/>
            </a:pPr>
            <a:r>
              <a:rPr lang="en-US" sz="2400" dirty="0"/>
              <a:t>What contingencies are in place?</a:t>
            </a:r>
          </a:p>
          <a:p>
            <a:pPr marL="1143000" lvl="2" indent="-228600" algn="l" rtl="0">
              <a:lnSpc>
                <a:spcPct val="90000"/>
              </a:lnSpc>
              <a:spcBef>
                <a:spcPts val="0"/>
              </a:spcBef>
              <a:spcAft>
                <a:spcPts val="0"/>
              </a:spcAft>
              <a:buClr>
                <a:schemeClr val="lt1"/>
              </a:buClr>
              <a:buSzPts val="1800"/>
              <a:buChar char="•"/>
            </a:pPr>
            <a:endParaRPr lang="en-US" sz="2400" dirty="0"/>
          </a:p>
          <a:p>
            <a:pPr marL="1143000" lvl="2" indent="-228600" algn="l" rtl="0">
              <a:lnSpc>
                <a:spcPct val="90000"/>
              </a:lnSpc>
              <a:spcBef>
                <a:spcPts val="0"/>
              </a:spcBef>
              <a:spcAft>
                <a:spcPts val="0"/>
              </a:spcAft>
              <a:buClr>
                <a:schemeClr val="lt1"/>
              </a:buClr>
              <a:buSzPts val="1800"/>
              <a:buChar char="•"/>
            </a:pPr>
            <a:r>
              <a:rPr lang="en-US" sz="2400" dirty="0"/>
              <a:t>Adherence &amp; Compliance to standards </a:t>
            </a:r>
          </a:p>
          <a:p>
            <a:pPr marL="1143000" lvl="2" indent="-228600" algn="l" rtl="0">
              <a:lnSpc>
                <a:spcPct val="90000"/>
              </a:lnSpc>
              <a:spcBef>
                <a:spcPts val="0"/>
              </a:spcBef>
              <a:spcAft>
                <a:spcPts val="0"/>
              </a:spcAft>
              <a:buClr>
                <a:schemeClr val="lt1"/>
              </a:buClr>
              <a:buSzPts val="1800"/>
              <a:buChar char="•"/>
            </a:pPr>
            <a:endParaRPr lang="en-US" sz="1400" dirty="0"/>
          </a:p>
          <a:p>
            <a:pPr marL="1143000" lvl="2" indent="-228600" algn="l" rtl="0">
              <a:lnSpc>
                <a:spcPct val="90000"/>
              </a:lnSpc>
              <a:spcBef>
                <a:spcPts val="0"/>
              </a:spcBef>
              <a:spcAft>
                <a:spcPts val="0"/>
              </a:spcAft>
              <a:buClr>
                <a:schemeClr val="lt1"/>
              </a:buClr>
              <a:buSzPts val="1800"/>
              <a:buChar char="•"/>
            </a:pPr>
            <a:endParaRPr sz="14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8" name="Audio 7">
            <a:hlinkClick r:id="" action="ppaction://media"/>
            <a:extLst>
              <a:ext uri="{FF2B5EF4-FFF2-40B4-BE49-F238E27FC236}">
                <a16:creationId xmlns:a16="http://schemas.microsoft.com/office/drawing/2014/main" id="{1DA63F0F-7B64-CC3D-1002-BCAF2F3C26BE}"/>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3559"/>
    </mc:Choice>
    <mc:Fallback>
      <p:transition spd="slow" advTm="335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221325" y="1913821"/>
            <a:ext cx="6404811" cy="4675930"/>
          </a:xfrm>
          <a:prstGeom prst="rect">
            <a:avLst/>
          </a:prstGeom>
          <a:noFill/>
          <a:ln>
            <a:noFill/>
          </a:ln>
        </p:spPr>
        <p:txBody>
          <a:bodyPr spcFirstLastPara="1" wrap="square" lIns="91425" tIns="45700" rIns="91425" bIns="45700" anchor="t" anchorCtr="0">
            <a:normAutofit/>
          </a:bodyPr>
          <a:lstStyle/>
          <a:p>
            <a:pPr marL="0" lvl="0" indent="0" algn="ctr">
              <a:spcBef>
                <a:spcPts val="0"/>
              </a:spcBef>
              <a:buSzPts val="2200"/>
              <a:buNone/>
            </a:pPr>
            <a:r>
              <a:rPr lang="en-US" b="1" dirty="0">
                <a:solidFill>
                  <a:srgbClr val="FFFFFF"/>
                </a:solidFill>
              </a:rPr>
              <a:t>Principles </a:t>
            </a:r>
          </a:p>
          <a:p>
            <a:pPr marL="514350" lvl="0" indent="-514350">
              <a:spcBef>
                <a:spcPts val="0"/>
              </a:spcBef>
              <a:buSzPts val="2200"/>
              <a:buFont typeface="+mj-lt"/>
              <a:buAutoNum type="arabicPeriod"/>
            </a:pPr>
            <a:r>
              <a:rPr lang="en-US" dirty="0">
                <a:solidFill>
                  <a:srgbClr val="FFFFFF"/>
                </a:solidFill>
              </a:rPr>
              <a:t>Validate Input Data</a:t>
            </a:r>
          </a:p>
          <a:p>
            <a:pPr marL="514350" lvl="0" indent="-514350">
              <a:spcBef>
                <a:spcPts val="0"/>
              </a:spcBef>
              <a:buSzPts val="2200"/>
              <a:buFont typeface="+mj-lt"/>
              <a:buAutoNum type="arabicPeriod"/>
            </a:pPr>
            <a:r>
              <a:rPr lang="en-US" dirty="0">
                <a:solidFill>
                  <a:srgbClr val="FFFFFF"/>
                </a:solidFill>
              </a:rPr>
              <a:t>Heed Compiler Warnings </a:t>
            </a:r>
          </a:p>
          <a:p>
            <a:pPr marL="514350" lvl="0" indent="-514350">
              <a:spcBef>
                <a:spcPts val="0"/>
              </a:spcBef>
              <a:buSzPts val="2200"/>
              <a:buFont typeface="+mj-lt"/>
              <a:buAutoNum type="arabicPeriod"/>
            </a:pPr>
            <a:r>
              <a:rPr lang="en-US" dirty="0">
                <a:solidFill>
                  <a:srgbClr val="FFFFFF"/>
                </a:solidFill>
              </a:rPr>
              <a:t>Architect and Design for Security Policies </a:t>
            </a:r>
          </a:p>
          <a:p>
            <a:pPr marL="514350" lvl="0" indent="-514350">
              <a:spcBef>
                <a:spcPts val="0"/>
              </a:spcBef>
              <a:buSzPts val="2200"/>
              <a:buFont typeface="+mj-lt"/>
              <a:buAutoNum type="arabicPeriod"/>
            </a:pPr>
            <a:r>
              <a:rPr lang="en-US" dirty="0">
                <a:solidFill>
                  <a:srgbClr val="FFFFFF"/>
                </a:solidFill>
              </a:rPr>
              <a:t>Keep it Simple</a:t>
            </a:r>
          </a:p>
          <a:p>
            <a:pPr marL="514350" lvl="0" indent="-514350">
              <a:spcBef>
                <a:spcPts val="0"/>
              </a:spcBef>
              <a:buSzPts val="2200"/>
              <a:buFont typeface="+mj-lt"/>
              <a:buAutoNum type="arabicPeriod"/>
            </a:pPr>
            <a:r>
              <a:rPr lang="en-US" dirty="0">
                <a:solidFill>
                  <a:srgbClr val="FFFFFF"/>
                </a:solidFill>
              </a:rPr>
              <a:t>Default Deny</a:t>
            </a:r>
          </a:p>
          <a:p>
            <a:pPr marL="514350" lvl="0" indent="-514350">
              <a:spcBef>
                <a:spcPts val="0"/>
              </a:spcBef>
              <a:buSzPts val="2200"/>
              <a:buFont typeface="+mj-lt"/>
              <a:buAutoNum type="arabicPeriod"/>
            </a:pPr>
            <a:r>
              <a:rPr lang="en-US" dirty="0">
                <a:solidFill>
                  <a:srgbClr val="FFFFFF"/>
                </a:solidFill>
              </a:rPr>
              <a:t>Adhere to the Principle of Least Privilege </a:t>
            </a:r>
          </a:p>
          <a:p>
            <a:pPr marL="514350" lvl="0" indent="-514350">
              <a:spcBef>
                <a:spcPts val="0"/>
              </a:spcBef>
              <a:buSzPts val="2200"/>
              <a:buFont typeface="+mj-lt"/>
              <a:buAutoNum type="arabicPeriod"/>
            </a:pPr>
            <a:r>
              <a:rPr lang="en-US" dirty="0"/>
              <a:t>Sanitize Data Sent to Other Systems</a:t>
            </a:r>
          </a:p>
          <a:p>
            <a:pPr marL="514350" lvl="0" indent="-514350">
              <a:spcBef>
                <a:spcPts val="0"/>
              </a:spcBef>
              <a:buSzPts val="2200"/>
              <a:buFont typeface="+mj-lt"/>
              <a:buAutoNum type="arabicPeriod"/>
            </a:pPr>
            <a:r>
              <a:rPr lang="en-US" dirty="0"/>
              <a:t>Practice Defense in Depth </a:t>
            </a:r>
          </a:p>
          <a:p>
            <a:pPr marL="514350" lvl="0" indent="-514350">
              <a:spcBef>
                <a:spcPts val="0"/>
              </a:spcBef>
              <a:buSzPts val="2200"/>
              <a:buFont typeface="+mj-lt"/>
              <a:buAutoNum type="arabicPeriod"/>
            </a:pPr>
            <a:r>
              <a:rPr lang="en-US" dirty="0"/>
              <a:t>Use Effective Quality Assurance Techniques</a:t>
            </a:r>
          </a:p>
          <a:p>
            <a:pPr marL="514350" lvl="0" indent="-514350">
              <a:spcBef>
                <a:spcPts val="0"/>
              </a:spcBef>
              <a:buSzPts val="2200"/>
              <a:buFont typeface="+mj-lt"/>
              <a:buAutoNum type="arabicPeriod"/>
            </a:pPr>
            <a:r>
              <a:rPr lang="en-US" dirty="0"/>
              <a:t>Adopt a Secure Coding Standard</a:t>
            </a:r>
          </a:p>
          <a:p>
            <a:pPr marL="228600" lvl="0" indent="-88900" algn="l" rtl="0">
              <a:lnSpc>
                <a:spcPct val="90000"/>
              </a:lnSpc>
              <a:spcBef>
                <a:spcPts val="1000"/>
              </a:spcBef>
              <a:spcAft>
                <a:spcPts val="0"/>
              </a:spcAft>
              <a:buClr>
                <a:schemeClr val="lt1"/>
              </a:buClr>
              <a:buSzPts val="2200"/>
              <a:buNone/>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3" name="Google Shape;231;p13">
            <a:extLst>
              <a:ext uri="{FF2B5EF4-FFF2-40B4-BE49-F238E27FC236}">
                <a16:creationId xmlns:a16="http://schemas.microsoft.com/office/drawing/2014/main" id="{207A2D01-40D0-4B49-AE55-379102FC66F3}"/>
              </a:ext>
            </a:extLst>
          </p:cNvPr>
          <p:cNvSpPr txBox="1">
            <a:spLocks/>
          </p:cNvSpPr>
          <p:nvPr/>
        </p:nvSpPr>
        <p:spPr>
          <a:xfrm>
            <a:off x="6272463" y="1913821"/>
            <a:ext cx="6404811" cy="4675930"/>
          </a:xfrm>
          <a:prstGeom prst="rect">
            <a:avLst/>
          </a:prstGeom>
          <a:noFill/>
          <a:ln>
            <a:noFill/>
          </a:ln>
        </p:spPr>
        <p:txBody>
          <a:bodyPr spcFirstLastPara="1" wrap="square" lIns="91425" tIns="45700" rIns="91425" bIns="45700" anchor="t" anchorCtr="0">
            <a:normAutofit fontScale="25000" lnSpcReduction="2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0" indent="0" algn="ctr">
              <a:spcBef>
                <a:spcPts val="0"/>
              </a:spcBef>
              <a:buSzPts val="2200"/>
              <a:buFont typeface="Arial"/>
              <a:buNone/>
            </a:pPr>
            <a:r>
              <a:rPr lang="en-US" sz="8800" b="1" dirty="0">
                <a:solidFill>
                  <a:srgbClr val="FFFFFF"/>
                </a:solidFill>
              </a:rPr>
              <a:t>Standards</a:t>
            </a:r>
          </a:p>
          <a:p>
            <a:pPr marL="514350" lvl="0" indent="-514350">
              <a:spcBef>
                <a:spcPts val="0"/>
              </a:spcBef>
              <a:buSzPts val="2200"/>
              <a:buFont typeface="+mj-lt"/>
              <a:buAutoNum type="arabicPeriod"/>
            </a:pPr>
            <a:r>
              <a:rPr lang="en-US" sz="8800" dirty="0"/>
              <a:t>Do not write syntactically ambiguous declarations</a:t>
            </a:r>
          </a:p>
          <a:p>
            <a:pPr marL="514350" lvl="0" indent="-514350">
              <a:spcBef>
                <a:spcPts val="0"/>
              </a:spcBef>
              <a:buSzPts val="2200"/>
              <a:buFont typeface="+mj-lt"/>
              <a:buAutoNum type="arabicPeriod"/>
            </a:pPr>
            <a:r>
              <a:rPr lang="en-US" sz="8800" dirty="0"/>
              <a:t>Do not read uninitialized memory</a:t>
            </a:r>
          </a:p>
          <a:p>
            <a:pPr marL="514350" lvl="0" indent="-514350">
              <a:spcBef>
                <a:spcPts val="0"/>
              </a:spcBef>
              <a:buSzPts val="2200"/>
              <a:buFont typeface="+mj-lt"/>
              <a:buAutoNum type="arabicPeriod"/>
            </a:pPr>
            <a:r>
              <a:rPr lang="en-US" sz="8800" dirty="0"/>
              <a:t>Guarantee that storage for strings has sufficient space for character data and the null terminator</a:t>
            </a:r>
          </a:p>
          <a:p>
            <a:pPr marL="514350" lvl="0" indent="-514350">
              <a:spcBef>
                <a:spcPts val="0"/>
              </a:spcBef>
              <a:buSzPts val="2200"/>
              <a:buFont typeface="+mj-lt"/>
              <a:buAutoNum type="arabicPeriod"/>
            </a:pPr>
            <a:r>
              <a:rPr lang="en-US" sz="8800" dirty="0"/>
              <a:t>Prevent SQL injection</a:t>
            </a:r>
          </a:p>
          <a:p>
            <a:pPr marL="514350" lvl="0" indent="-514350">
              <a:spcBef>
                <a:spcPts val="0"/>
              </a:spcBef>
              <a:buSzPts val="2200"/>
              <a:buFont typeface="+mj-lt"/>
              <a:buAutoNum type="arabicPeriod"/>
            </a:pPr>
            <a:r>
              <a:rPr lang="en-US" sz="8800" dirty="0"/>
              <a:t>Detect and handle memory allocation errors</a:t>
            </a:r>
          </a:p>
          <a:p>
            <a:pPr marL="514350" lvl="0" indent="-514350">
              <a:spcBef>
                <a:spcPts val="0"/>
              </a:spcBef>
              <a:buSzPts val="2200"/>
              <a:buFont typeface="+mj-lt"/>
              <a:buAutoNum type="arabicPeriod"/>
            </a:pPr>
            <a:r>
              <a:rPr lang="en-US" sz="8800" dirty="0"/>
              <a:t>Use a static assertion to test the value of a constant expression</a:t>
            </a:r>
          </a:p>
          <a:p>
            <a:pPr marL="514350" lvl="0" indent="-514350">
              <a:spcBef>
                <a:spcPts val="0"/>
              </a:spcBef>
              <a:buSzPts val="2200"/>
              <a:buFont typeface="+mj-lt"/>
              <a:buAutoNum type="arabicPeriod"/>
            </a:pPr>
            <a:r>
              <a:rPr lang="en-US" sz="8800" dirty="0"/>
              <a:t>Do not leak resources when handling exceptions</a:t>
            </a:r>
          </a:p>
          <a:p>
            <a:pPr marL="514350" lvl="0" indent="-514350">
              <a:spcBef>
                <a:spcPts val="0"/>
              </a:spcBef>
              <a:buSzPts val="2200"/>
              <a:buFont typeface="+mj-lt"/>
              <a:buAutoNum type="arabicPeriod"/>
            </a:pPr>
            <a:r>
              <a:rPr lang="en-US" sz="8800" dirty="0"/>
              <a:t>Properly deallocate dynamically allocated resources</a:t>
            </a:r>
          </a:p>
          <a:p>
            <a:pPr marL="514350" lvl="0" indent="-514350">
              <a:spcBef>
                <a:spcPts val="0"/>
              </a:spcBef>
              <a:buSzPts val="2200"/>
              <a:buFont typeface="+mj-lt"/>
              <a:buAutoNum type="arabicPeriod"/>
            </a:pPr>
            <a:r>
              <a:rPr lang="en-US" sz="8800" dirty="0"/>
              <a:t>Do not confuse narrow and wide character strings and functions</a:t>
            </a:r>
          </a:p>
          <a:p>
            <a:pPr marL="514350" lvl="0" indent="-514350">
              <a:spcBef>
                <a:spcPts val="0"/>
              </a:spcBef>
              <a:buSzPts val="2200"/>
              <a:buFont typeface="+mj-lt"/>
              <a:buAutoNum type="arabicPeriod"/>
            </a:pPr>
            <a:r>
              <a:rPr lang="en-US" sz="8800" dirty="0"/>
              <a:t>Do not dereference null pointers</a:t>
            </a:r>
          </a:p>
          <a:p>
            <a:pPr marL="228600" indent="-88900">
              <a:buSzPts val="2200"/>
              <a:buFont typeface="Arial"/>
              <a:buNone/>
            </a:pPr>
            <a:endParaRPr lang="en-US" dirty="0"/>
          </a:p>
        </p:txBody>
      </p:sp>
      <p:pic>
        <p:nvPicPr>
          <p:cNvPr id="6" name="Audio 5">
            <a:hlinkClick r:id="" action="ppaction://media"/>
            <a:extLst>
              <a:ext uri="{FF2B5EF4-FFF2-40B4-BE49-F238E27FC236}">
                <a16:creationId xmlns:a16="http://schemas.microsoft.com/office/drawing/2014/main" id="{ACA6641A-4994-87D3-AAFD-90C96A18141C}"/>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1409"/>
    </mc:Choice>
    <mc:Fallback>
      <p:transition spd="slow" advTm="214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1169316"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SEI CERT C Coding Standard - SEI CERT C Coding Standard - Confluence. (n.d.). https://wiki.sei.cmu.edu/confluence/display/c/SEI+CERT+C+Coding+Standard</a:t>
            </a:r>
            <a:endParaRPr dirty="0"/>
          </a:p>
        </p:txBody>
      </p:sp>
      <p:pic>
        <p:nvPicPr>
          <p:cNvPr id="239" name="Google Shape;239;p1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Audio 4">
            <a:hlinkClick r:id="" action="ppaction://media"/>
            <a:extLst>
              <a:ext uri="{FF2B5EF4-FFF2-40B4-BE49-F238E27FC236}">
                <a16:creationId xmlns:a16="http://schemas.microsoft.com/office/drawing/2014/main" id="{529426EF-840A-6B3C-8063-BAF58F8E1EF6}"/>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684"/>
    </mc:Choice>
    <mc:Fallback>
      <p:transition spd="slow" advTm="36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593732" y="1850366"/>
            <a:ext cx="11004535" cy="4739385"/>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7" name="Audio 6">
            <a:hlinkClick r:id="" action="ppaction://media"/>
            <a:extLst>
              <a:ext uri="{FF2B5EF4-FFF2-40B4-BE49-F238E27FC236}">
                <a16:creationId xmlns:a16="http://schemas.microsoft.com/office/drawing/2014/main" id="{59362D46-490C-AF71-418A-1AD1996E816D}"/>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3377"/>
    </mc:Choice>
    <mc:Fallback>
      <p:transition spd="slow" advTm="133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graphicFrame>
        <p:nvGraphicFramePr>
          <p:cNvPr id="161" name="Google Shape;161;p4" descr="Alt text required"/>
          <p:cNvGraphicFramePr/>
          <p:nvPr>
            <p:extLst>
              <p:ext uri="{D42A27DB-BD31-4B8C-83A1-F6EECF244321}">
                <p14:modId xmlns:p14="http://schemas.microsoft.com/office/powerpoint/2010/main" val="4023419510"/>
              </p:ext>
            </p:extLst>
          </p:nvPr>
        </p:nvGraphicFramePr>
        <p:xfrm>
          <a:off x="1651883" y="1899045"/>
          <a:ext cx="8888233" cy="4914840"/>
        </p:xfrm>
        <a:graphic>
          <a:graphicData uri="http://schemas.openxmlformats.org/drawingml/2006/table">
            <a:tbl>
              <a:tblPr firstRow="1" firstCol="1">
                <a:noFill/>
                <a:tableStyleId>{802198C4-3087-4945-87E3-76CBB3509B7E}</a:tableStyleId>
              </a:tblPr>
              <a:tblGrid>
                <a:gridCol w="4572090">
                  <a:extLst>
                    <a:ext uri="{9D8B030D-6E8A-4147-A177-3AD203B41FA5}">
                      <a16:colId xmlns:a16="http://schemas.microsoft.com/office/drawing/2014/main" val="20000"/>
                    </a:ext>
                  </a:extLst>
                </a:gridCol>
                <a:gridCol w="4316143">
                  <a:extLst>
                    <a:ext uri="{9D8B030D-6E8A-4147-A177-3AD203B41FA5}">
                      <a16:colId xmlns:a16="http://schemas.microsoft.com/office/drawing/2014/main" val="20001"/>
                    </a:ext>
                  </a:extLst>
                </a:gridCol>
              </a:tblGrid>
              <a:tr h="2303675">
                <a:tc>
                  <a:txBody>
                    <a:bodyPr/>
                    <a:lstStyle/>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chemeClr val="tx1">
                              <a:lumMod val="95000"/>
                              <a:lumOff val="5000"/>
                            </a:schemeClr>
                          </a:solidFill>
                          <a:latin typeface="Century Gothic" panose="020B0502020202020204" pitchFamily="34" charset="0"/>
                        </a:rPr>
                        <a:t>Likely</a:t>
                      </a:r>
                    </a:p>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chemeClr val="tx1">
                              <a:lumMod val="95000"/>
                              <a:lumOff val="5000"/>
                            </a:schemeClr>
                          </a:solidFill>
                          <a:latin typeface="Century Gothic" panose="020B0502020202020204" pitchFamily="34" charset="0"/>
                        </a:rPr>
                        <a:t>STD-001-CPP</a:t>
                      </a:r>
                    </a:p>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chemeClr val="tx1">
                              <a:lumMod val="95000"/>
                              <a:lumOff val="5000"/>
                            </a:schemeClr>
                          </a:solidFill>
                          <a:latin typeface="Century Gothic" panose="020B0502020202020204" pitchFamily="34" charset="0"/>
                        </a:rPr>
                        <a:t>STD-002-CPP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2400" u="none" strike="noStrike" cap="none" dirty="0">
                          <a:solidFill>
                            <a:schemeClr val="tx1">
                              <a:lumMod val="95000"/>
                              <a:lumOff val="5000"/>
                            </a:schemeClr>
                          </a:solidFill>
                          <a:latin typeface="Century Gothic" panose="020B0502020202020204" pitchFamily="34" charset="0"/>
                        </a:rPr>
                        <a:t>STD-004-CPP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2400" u="none" strike="noStrike" cap="none" dirty="0">
                          <a:solidFill>
                            <a:schemeClr val="tx1">
                              <a:lumMod val="95000"/>
                              <a:lumOff val="5000"/>
                            </a:schemeClr>
                          </a:solidFill>
                          <a:latin typeface="Century Gothic" panose="020B0502020202020204" pitchFamily="34" charset="0"/>
                        </a:rPr>
                        <a:t>STD-005CPP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2400" u="none" strike="noStrike" cap="none" dirty="0">
                          <a:solidFill>
                            <a:schemeClr val="tx1">
                              <a:lumMod val="95000"/>
                              <a:lumOff val="5000"/>
                            </a:schemeClr>
                          </a:solidFill>
                          <a:latin typeface="Century Gothic" panose="020B0502020202020204" pitchFamily="34" charset="0"/>
                        </a:rPr>
                        <a:t>STD-008-CPP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2400" u="none" strike="noStrike" cap="none" dirty="0">
                          <a:solidFill>
                            <a:schemeClr val="tx1">
                              <a:lumMod val="95000"/>
                              <a:lumOff val="5000"/>
                            </a:schemeClr>
                          </a:solidFill>
                          <a:latin typeface="Century Gothic" panose="020B0502020202020204" pitchFamily="34" charset="0"/>
                        </a:rPr>
                        <a:t>STD-009-CPP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2400" u="none" strike="noStrike" cap="none" dirty="0">
                          <a:solidFill>
                            <a:schemeClr val="tx1">
                              <a:lumMod val="95000"/>
                              <a:lumOff val="5000"/>
                            </a:schemeClr>
                          </a:solidFill>
                          <a:latin typeface="Century Gothic" panose="020B0502020202020204" pitchFamily="34" charset="0"/>
                        </a:rPr>
                        <a:t>STD-010-CPP</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2400" u="none" strike="noStrike" cap="none" dirty="0">
                          <a:solidFill>
                            <a:schemeClr val="tx1">
                              <a:lumMod val="95000"/>
                              <a:lumOff val="5000"/>
                            </a:schemeClr>
                          </a:solidFill>
                          <a:latin typeface="Century Gothic" panose="020B0502020202020204" pitchFamily="34" charset="0"/>
                        </a:rPr>
                        <a:t>Priority</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2400" u="none" strike="noStrike" cap="none" dirty="0">
                          <a:solidFill>
                            <a:schemeClr val="tx1">
                              <a:lumMod val="95000"/>
                              <a:lumOff val="5000"/>
                            </a:schemeClr>
                          </a:solidFill>
                          <a:latin typeface="Century Gothic" panose="020B0502020202020204" pitchFamily="34" charset="0"/>
                        </a:rPr>
                        <a:t>STD-001-CPP</a:t>
                      </a:r>
                    </a:p>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chemeClr val="tx1">
                              <a:lumMod val="95000"/>
                              <a:lumOff val="5000"/>
                            </a:schemeClr>
                          </a:solidFill>
                          <a:latin typeface="Century Gothic" panose="020B0502020202020204" pitchFamily="34" charset="0"/>
                        </a:rPr>
                        <a:t>STD-002-CPP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2400" u="none" strike="noStrike" cap="none" dirty="0">
                          <a:solidFill>
                            <a:schemeClr val="tx1">
                              <a:lumMod val="95000"/>
                              <a:lumOff val="5000"/>
                            </a:schemeClr>
                          </a:solidFill>
                          <a:latin typeface="Century Gothic" panose="020B0502020202020204" pitchFamily="34" charset="0"/>
                        </a:rPr>
                        <a:t>STD-004-CPP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2400" u="none" strike="noStrike" cap="none" dirty="0">
                          <a:solidFill>
                            <a:schemeClr val="tx1">
                              <a:lumMod val="95000"/>
                              <a:lumOff val="5000"/>
                            </a:schemeClr>
                          </a:solidFill>
                          <a:latin typeface="Century Gothic" panose="020B0502020202020204" pitchFamily="34" charset="0"/>
                        </a:rPr>
                        <a:t>STD-005CPP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2400" u="none" strike="noStrike" cap="none" dirty="0">
                          <a:solidFill>
                            <a:schemeClr val="tx1">
                              <a:lumMod val="95000"/>
                              <a:lumOff val="5000"/>
                            </a:schemeClr>
                          </a:solidFill>
                          <a:latin typeface="Century Gothic" panose="020B0502020202020204" pitchFamily="34" charset="0"/>
                        </a:rPr>
                        <a:t>STD-008-CPP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2400" u="none" strike="noStrike" cap="none" dirty="0">
                          <a:solidFill>
                            <a:schemeClr val="tx1">
                              <a:lumMod val="95000"/>
                              <a:lumOff val="5000"/>
                            </a:schemeClr>
                          </a:solidFill>
                          <a:latin typeface="Century Gothic" panose="020B0502020202020204" pitchFamily="34" charset="0"/>
                        </a:rPr>
                        <a:t>STD-009-CPP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2400" u="none" strike="noStrike" cap="none" dirty="0">
                          <a:solidFill>
                            <a:schemeClr val="tx1">
                              <a:lumMod val="95000"/>
                              <a:lumOff val="5000"/>
                            </a:schemeClr>
                          </a:solidFill>
                          <a:latin typeface="Century Gothic" panose="020B0502020202020204" pitchFamily="34" charset="0"/>
                        </a:rPr>
                        <a:t>STD-010-CPP</a:t>
                      </a:r>
                    </a:p>
                    <a:p>
                      <a:pPr marL="0" marR="0" lvl="0" indent="0" algn="ctr" rtl="0">
                        <a:lnSpc>
                          <a:spcPct val="100000"/>
                        </a:lnSpc>
                        <a:spcBef>
                          <a:spcPts val="0"/>
                        </a:spcBef>
                        <a:spcAft>
                          <a:spcPts val="0"/>
                        </a:spcAft>
                        <a:buClr>
                          <a:srgbClr val="000000"/>
                        </a:buClr>
                        <a:buSzPts val="3600"/>
                        <a:buFont typeface="Arial"/>
                        <a:buNone/>
                      </a:pPr>
                      <a:endParaRPr lang="en-US" sz="1050" u="none" strike="noStrike" cap="none" dirty="0">
                        <a:solidFill>
                          <a:schemeClr val="tx1">
                            <a:lumMod val="95000"/>
                            <a:lumOff val="5000"/>
                          </a:schemeClr>
                        </a:solidFill>
                        <a:latin typeface="Century Gothic" panose="020B0502020202020204" pitchFamily="34" charset="0"/>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448099">
                <a:tc>
                  <a:txBody>
                    <a:bodyPr/>
                    <a:lstStyle/>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chemeClr val="tx1">
                              <a:lumMod val="95000"/>
                              <a:lumOff val="5000"/>
                            </a:schemeClr>
                          </a:solidFill>
                          <a:latin typeface="Century Gothic" panose="020B0502020202020204" pitchFamily="34" charset="0"/>
                        </a:rPr>
                        <a:t>Low Priority</a:t>
                      </a:r>
                    </a:p>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chemeClr val="tx1">
                              <a:lumMod val="95000"/>
                              <a:lumOff val="5000"/>
                            </a:schemeClr>
                          </a:solidFill>
                          <a:latin typeface="Century Gothic" panose="020B0502020202020204" pitchFamily="34" charset="0"/>
                        </a:rPr>
                        <a:t>STD-003-CPP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2400" u="none" strike="noStrike" cap="none" dirty="0">
                          <a:solidFill>
                            <a:schemeClr val="tx1">
                              <a:lumMod val="95000"/>
                              <a:lumOff val="5000"/>
                            </a:schemeClr>
                          </a:solidFill>
                          <a:latin typeface="Century Gothic" panose="020B0502020202020204" pitchFamily="34" charset="0"/>
                        </a:rPr>
                        <a:t>STD-006-CPP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2400" u="none" strike="noStrike" cap="none" dirty="0">
                          <a:solidFill>
                            <a:schemeClr val="tx1">
                              <a:lumMod val="95000"/>
                              <a:lumOff val="5000"/>
                            </a:schemeClr>
                          </a:solidFill>
                          <a:latin typeface="Century Gothic" panose="020B0502020202020204" pitchFamily="34" charset="0"/>
                        </a:rPr>
                        <a:t>STD-007-CPP</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chemeClr val="tx1">
                              <a:lumMod val="95000"/>
                              <a:lumOff val="5000"/>
                            </a:schemeClr>
                          </a:solidFill>
                          <a:latin typeface="Century Gothic" panose="020B0502020202020204" pitchFamily="34" charset="0"/>
                        </a:rPr>
                        <a:t>Unlikely</a:t>
                      </a:r>
                    </a:p>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chemeClr val="tx1">
                              <a:lumMod val="95000"/>
                              <a:lumOff val="5000"/>
                            </a:schemeClr>
                          </a:solidFill>
                          <a:latin typeface="Century Gothic" panose="020B0502020202020204" pitchFamily="34" charset="0"/>
                        </a:rPr>
                        <a:t>STD-003-CPP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2400" u="none" strike="noStrike" cap="none" dirty="0">
                          <a:solidFill>
                            <a:schemeClr val="tx1">
                              <a:lumMod val="95000"/>
                              <a:lumOff val="5000"/>
                            </a:schemeClr>
                          </a:solidFill>
                          <a:latin typeface="Century Gothic" panose="020B0502020202020204" pitchFamily="34" charset="0"/>
                        </a:rPr>
                        <a:t>STD-006-CPP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2400" u="none" strike="noStrike" cap="none" dirty="0">
                          <a:solidFill>
                            <a:schemeClr val="tx1">
                              <a:lumMod val="95000"/>
                              <a:lumOff val="5000"/>
                            </a:schemeClr>
                          </a:solidFill>
                          <a:latin typeface="Century Gothic" panose="020B0502020202020204" pitchFamily="34" charset="0"/>
                        </a:rPr>
                        <a:t>STD-007-CPP</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155C734F-C352-54A6-DFBB-8849CA1A6412}"/>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2949"/>
    </mc:Choice>
    <mc:Fallback>
      <p:transition spd="slow" advTm="229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0" y="1410886"/>
            <a:ext cx="7351295" cy="5326797"/>
          </a:xfrm>
          <a:prstGeom prst="rect">
            <a:avLst/>
          </a:prstGeom>
          <a:noFill/>
          <a:ln>
            <a:noFill/>
          </a:ln>
        </p:spPr>
        <p:txBody>
          <a:bodyPr spcFirstLastPara="1" wrap="square" lIns="91425" tIns="45700" rIns="91425" bIns="45700" anchor="t" anchorCtr="0">
            <a:normAutofit/>
          </a:bodyPr>
          <a:lstStyle/>
          <a:p>
            <a:pPr marL="514350" lvl="0" indent="-514350" algn="l" rtl="0">
              <a:lnSpc>
                <a:spcPct val="90000"/>
              </a:lnSpc>
              <a:spcBef>
                <a:spcPts val="0"/>
              </a:spcBef>
              <a:spcAft>
                <a:spcPts val="0"/>
              </a:spcAft>
              <a:buClr>
                <a:schemeClr val="lt1"/>
              </a:buClr>
              <a:buSzPts val="2200"/>
              <a:buFont typeface="+mj-lt"/>
              <a:buAutoNum type="arabicPeriod"/>
            </a:pPr>
            <a:r>
              <a:rPr lang="en-US" sz="2800" dirty="0">
                <a:solidFill>
                  <a:srgbClr val="FFFFFF"/>
                </a:solidFill>
              </a:rPr>
              <a:t>Validate Input Data</a:t>
            </a:r>
          </a:p>
          <a:p>
            <a:pPr marL="514350" lvl="0" indent="-514350" algn="l" rtl="0">
              <a:lnSpc>
                <a:spcPct val="90000"/>
              </a:lnSpc>
              <a:spcBef>
                <a:spcPts val="0"/>
              </a:spcBef>
              <a:spcAft>
                <a:spcPts val="0"/>
              </a:spcAft>
              <a:buClr>
                <a:schemeClr val="lt1"/>
              </a:buClr>
              <a:buSzPts val="2200"/>
              <a:buFont typeface="+mj-lt"/>
              <a:buAutoNum type="arabicPeriod"/>
            </a:pPr>
            <a:r>
              <a:rPr lang="en-US" sz="2800" dirty="0">
                <a:solidFill>
                  <a:srgbClr val="FFFFFF"/>
                </a:solidFill>
              </a:rPr>
              <a:t>Heed Compiler Warnings </a:t>
            </a:r>
          </a:p>
          <a:p>
            <a:pPr marL="514350" lvl="0" indent="-514350" algn="l" rtl="0">
              <a:lnSpc>
                <a:spcPct val="90000"/>
              </a:lnSpc>
              <a:spcBef>
                <a:spcPts val="0"/>
              </a:spcBef>
              <a:spcAft>
                <a:spcPts val="0"/>
              </a:spcAft>
              <a:buClr>
                <a:schemeClr val="lt1"/>
              </a:buClr>
              <a:buSzPts val="2200"/>
              <a:buFont typeface="+mj-lt"/>
              <a:buAutoNum type="arabicPeriod"/>
            </a:pPr>
            <a:r>
              <a:rPr lang="en-US" sz="2800" dirty="0">
                <a:solidFill>
                  <a:srgbClr val="FFFFFF"/>
                </a:solidFill>
              </a:rPr>
              <a:t>Architect and Design for Security Policies </a:t>
            </a:r>
          </a:p>
          <a:p>
            <a:pPr marL="514350" lvl="0" indent="-514350" algn="l" rtl="0">
              <a:lnSpc>
                <a:spcPct val="90000"/>
              </a:lnSpc>
              <a:spcBef>
                <a:spcPts val="0"/>
              </a:spcBef>
              <a:spcAft>
                <a:spcPts val="0"/>
              </a:spcAft>
              <a:buClr>
                <a:schemeClr val="lt1"/>
              </a:buClr>
              <a:buSzPts val="2200"/>
              <a:buFont typeface="+mj-lt"/>
              <a:buAutoNum type="arabicPeriod"/>
            </a:pPr>
            <a:r>
              <a:rPr lang="en-US" sz="2800" dirty="0">
                <a:solidFill>
                  <a:srgbClr val="FFFFFF"/>
                </a:solidFill>
              </a:rPr>
              <a:t>Keep it Simple</a:t>
            </a:r>
          </a:p>
          <a:p>
            <a:pPr marL="514350" lvl="0" indent="-514350" algn="l" rtl="0">
              <a:lnSpc>
                <a:spcPct val="90000"/>
              </a:lnSpc>
              <a:spcBef>
                <a:spcPts val="0"/>
              </a:spcBef>
              <a:spcAft>
                <a:spcPts val="0"/>
              </a:spcAft>
              <a:buClr>
                <a:schemeClr val="lt1"/>
              </a:buClr>
              <a:buSzPts val="2200"/>
              <a:buFont typeface="+mj-lt"/>
              <a:buAutoNum type="arabicPeriod"/>
            </a:pPr>
            <a:r>
              <a:rPr lang="en-US" sz="2800" dirty="0">
                <a:solidFill>
                  <a:srgbClr val="FFFFFF"/>
                </a:solidFill>
              </a:rPr>
              <a:t>Default Deny</a:t>
            </a:r>
          </a:p>
          <a:p>
            <a:pPr marL="514350" lvl="0" indent="-514350" algn="l" rtl="0">
              <a:lnSpc>
                <a:spcPct val="90000"/>
              </a:lnSpc>
              <a:spcBef>
                <a:spcPts val="0"/>
              </a:spcBef>
              <a:spcAft>
                <a:spcPts val="0"/>
              </a:spcAft>
              <a:buClr>
                <a:schemeClr val="lt1"/>
              </a:buClr>
              <a:buSzPts val="2200"/>
              <a:buFont typeface="+mj-lt"/>
              <a:buAutoNum type="arabicPeriod"/>
            </a:pPr>
            <a:r>
              <a:rPr lang="en-US" sz="2800" dirty="0">
                <a:solidFill>
                  <a:srgbClr val="FFFFFF"/>
                </a:solidFill>
              </a:rPr>
              <a:t>Adhere to the Principle of Least Privilege </a:t>
            </a:r>
          </a:p>
          <a:p>
            <a:pPr marL="514350" lvl="0" indent="-514350">
              <a:spcBef>
                <a:spcPts val="0"/>
              </a:spcBef>
              <a:buSzPts val="2200"/>
              <a:buFont typeface="+mj-lt"/>
              <a:buAutoNum type="arabicPeriod"/>
            </a:pPr>
            <a:r>
              <a:rPr lang="en-US" sz="2800" dirty="0"/>
              <a:t>Sanitize Data Sent to Other Systems</a:t>
            </a:r>
          </a:p>
          <a:p>
            <a:pPr marL="514350" lvl="0" indent="-514350">
              <a:spcBef>
                <a:spcPts val="0"/>
              </a:spcBef>
              <a:buSzPts val="2200"/>
              <a:buFont typeface="+mj-lt"/>
              <a:buAutoNum type="arabicPeriod"/>
            </a:pPr>
            <a:r>
              <a:rPr lang="en-US" sz="2800" dirty="0"/>
              <a:t>Practice Defense in Depth </a:t>
            </a:r>
          </a:p>
          <a:p>
            <a:pPr marL="514350" lvl="0" indent="-514350">
              <a:spcBef>
                <a:spcPts val="0"/>
              </a:spcBef>
              <a:buSzPts val="2200"/>
              <a:buFont typeface="+mj-lt"/>
              <a:buAutoNum type="arabicPeriod"/>
            </a:pPr>
            <a:r>
              <a:rPr lang="en-US" sz="2800" dirty="0"/>
              <a:t>Use Effective Quality Assurance Techniques</a:t>
            </a:r>
          </a:p>
          <a:p>
            <a:pPr marL="514350" lvl="0" indent="-514350">
              <a:spcBef>
                <a:spcPts val="0"/>
              </a:spcBef>
              <a:buSzPts val="2200"/>
              <a:buFont typeface="+mj-lt"/>
              <a:buAutoNum type="arabicPeriod"/>
            </a:pPr>
            <a:r>
              <a:rPr lang="en-US" sz="2800" dirty="0"/>
              <a:t>Adopt a Secure Coding Standard</a:t>
            </a:r>
            <a:endParaRPr sz="2800"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0" name="Audio 9">
            <a:hlinkClick r:id="" action="ppaction://media"/>
            <a:extLst>
              <a:ext uri="{FF2B5EF4-FFF2-40B4-BE49-F238E27FC236}">
                <a16:creationId xmlns:a16="http://schemas.microsoft.com/office/drawing/2014/main" id="{64963B0B-56B2-668D-9D95-C096FC1603BA}"/>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3100"/>
    </mc:Choice>
    <mc:Fallback>
      <p:transition spd="slow" advTm="231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221325" y="1872460"/>
            <a:ext cx="11284875" cy="4985540"/>
          </a:xfrm>
          <a:prstGeom prst="rect">
            <a:avLst/>
          </a:prstGeom>
          <a:noFill/>
          <a:ln>
            <a:noFill/>
          </a:ln>
        </p:spPr>
        <p:txBody>
          <a:bodyPr spcFirstLastPara="1" wrap="square" lIns="91425" tIns="45700" rIns="91425" bIns="45700" anchor="t" anchorCtr="0">
            <a:normAutofit lnSpcReduction="10000"/>
          </a:bodyPr>
          <a:lstStyle/>
          <a:p>
            <a:pPr marL="514350" lvl="0" indent="-514350">
              <a:spcBef>
                <a:spcPts val="0"/>
              </a:spcBef>
              <a:buSzPts val="2200"/>
              <a:buFont typeface="+mj-lt"/>
              <a:buAutoNum type="arabicPeriod"/>
            </a:pPr>
            <a:r>
              <a:rPr lang="en-US" sz="2800" dirty="0"/>
              <a:t>Do not write syntactically ambiguous declarations</a:t>
            </a:r>
          </a:p>
          <a:p>
            <a:pPr marL="514350" lvl="0" indent="-514350">
              <a:spcBef>
                <a:spcPts val="0"/>
              </a:spcBef>
              <a:buSzPts val="2200"/>
              <a:buFont typeface="+mj-lt"/>
              <a:buAutoNum type="arabicPeriod"/>
            </a:pPr>
            <a:r>
              <a:rPr lang="en-US" sz="2800" dirty="0"/>
              <a:t>Do not read uninitialized memory</a:t>
            </a:r>
          </a:p>
          <a:p>
            <a:pPr marL="514350" lvl="0" indent="-514350">
              <a:spcBef>
                <a:spcPts val="0"/>
              </a:spcBef>
              <a:buSzPts val="2200"/>
              <a:buFont typeface="+mj-lt"/>
              <a:buAutoNum type="arabicPeriod"/>
            </a:pPr>
            <a:r>
              <a:rPr lang="en-US" sz="2800" dirty="0"/>
              <a:t>Guarantee that storage for strings has sufficient space for character data and the null terminator</a:t>
            </a:r>
          </a:p>
          <a:p>
            <a:pPr marL="514350" lvl="0" indent="-514350">
              <a:spcBef>
                <a:spcPts val="0"/>
              </a:spcBef>
              <a:buSzPts val="2200"/>
              <a:buFont typeface="+mj-lt"/>
              <a:buAutoNum type="arabicPeriod"/>
            </a:pPr>
            <a:r>
              <a:rPr lang="en-US" sz="2800" dirty="0"/>
              <a:t>Prevent SQL injection</a:t>
            </a:r>
          </a:p>
          <a:p>
            <a:pPr marL="514350" lvl="0" indent="-514350">
              <a:spcBef>
                <a:spcPts val="0"/>
              </a:spcBef>
              <a:buSzPts val="2200"/>
              <a:buFont typeface="+mj-lt"/>
              <a:buAutoNum type="arabicPeriod"/>
            </a:pPr>
            <a:r>
              <a:rPr lang="en-US" sz="2800" dirty="0"/>
              <a:t>Detect and handle memory allocation errors</a:t>
            </a:r>
          </a:p>
          <a:p>
            <a:pPr marL="514350" lvl="0" indent="-514350">
              <a:spcBef>
                <a:spcPts val="0"/>
              </a:spcBef>
              <a:buSzPts val="2200"/>
              <a:buFont typeface="+mj-lt"/>
              <a:buAutoNum type="arabicPeriod"/>
            </a:pPr>
            <a:r>
              <a:rPr lang="en-US" sz="2800" dirty="0"/>
              <a:t>Use a static assertion to test the value of a constant expression</a:t>
            </a:r>
          </a:p>
          <a:p>
            <a:pPr marL="514350" lvl="0" indent="-514350">
              <a:spcBef>
                <a:spcPts val="0"/>
              </a:spcBef>
              <a:buSzPts val="2200"/>
              <a:buFont typeface="+mj-lt"/>
              <a:buAutoNum type="arabicPeriod"/>
            </a:pPr>
            <a:r>
              <a:rPr lang="en-US" sz="2800" dirty="0"/>
              <a:t>Do not leak resources when handling exceptions</a:t>
            </a:r>
          </a:p>
          <a:p>
            <a:pPr marL="514350" lvl="0" indent="-514350">
              <a:spcBef>
                <a:spcPts val="0"/>
              </a:spcBef>
              <a:buSzPts val="2200"/>
              <a:buFont typeface="+mj-lt"/>
              <a:buAutoNum type="arabicPeriod"/>
            </a:pPr>
            <a:r>
              <a:rPr lang="en-US" sz="2800" dirty="0"/>
              <a:t>Properly deallocate dynamically allocated resources</a:t>
            </a:r>
          </a:p>
          <a:p>
            <a:pPr marL="514350" lvl="0" indent="-514350">
              <a:spcBef>
                <a:spcPts val="0"/>
              </a:spcBef>
              <a:buSzPts val="2200"/>
              <a:buFont typeface="+mj-lt"/>
              <a:buAutoNum type="arabicPeriod"/>
            </a:pPr>
            <a:r>
              <a:rPr lang="en-US" sz="2800" dirty="0"/>
              <a:t>Do not confuse narrow and wide character strings and functions</a:t>
            </a:r>
          </a:p>
          <a:p>
            <a:pPr marL="514350" lvl="0" indent="-514350">
              <a:spcBef>
                <a:spcPts val="0"/>
              </a:spcBef>
              <a:buSzPts val="2200"/>
              <a:buFont typeface="+mj-lt"/>
              <a:buAutoNum type="arabicPeriod"/>
            </a:pPr>
            <a:r>
              <a:rPr lang="en-US" sz="2800" dirty="0"/>
              <a:t>Do not dereference null pointers</a:t>
            </a:r>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2" name="Audio 31">
            <a:hlinkClick r:id="" action="ppaction://media"/>
            <a:extLst>
              <a:ext uri="{FF2B5EF4-FFF2-40B4-BE49-F238E27FC236}">
                <a16:creationId xmlns:a16="http://schemas.microsoft.com/office/drawing/2014/main" id="{D166C2DB-721F-96A8-D328-F07D1992D285}"/>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17159"/>
    </mc:Choice>
    <mc:Fallback>
      <p:transition spd="slow" advTm="1171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ENCRYPTION POLICIES</a:t>
            </a:r>
            <a:endParaRPr dirty="0"/>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spcBef>
                <a:spcPts val="0"/>
              </a:spcBef>
              <a:buSzPts val="2000"/>
            </a:pPr>
            <a:r>
              <a:rPr lang="en-US" sz="3600" dirty="0"/>
              <a:t>Encryption at rest</a:t>
            </a:r>
          </a:p>
          <a:p>
            <a:pPr marL="228600" lvl="0" indent="-228600">
              <a:spcBef>
                <a:spcPts val="0"/>
              </a:spcBef>
              <a:buSzPts val="2000"/>
            </a:pPr>
            <a:endParaRPr lang="en-US" sz="3600" dirty="0"/>
          </a:p>
          <a:p>
            <a:pPr marL="228600" lvl="0" indent="-228600">
              <a:spcBef>
                <a:spcPts val="0"/>
              </a:spcBef>
              <a:buSzPts val="2000"/>
            </a:pPr>
            <a:endParaRPr lang="en-US" sz="3600" dirty="0"/>
          </a:p>
          <a:p>
            <a:pPr marL="228600" lvl="0" indent="-228600">
              <a:spcBef>
                <a:spcPts val="0"/>
              </a:spcBef>
              <a:buSzPts val="2000"/>
            </a:pPr>
            <a:r>
              <a:rPr lang="en-US" sz="3600" dirty="0"/>
              <a:t>Encryption in flight</a:t>
            </a:r>
          </a:p>
          <a:p>
            <a:pPr marL="228600" lvl="0" indent="-228600">
              <a:spcBef>
                <a:spcPts val="0"/>
              </a:spcBef>
              <a:buSzPts val="2000"/>
            </a:pPr>
            <a:endParaRPr lang="en-US" sz="3600" dirty="0"/>
          </a:p>
          <a:p>
            <a:pPr marL="228600" lvl="0" indent="-228600">
              <a:spcBef>
                <a:spcPts val="0"/>
              </a:spcBef>
              <a:buSzPts val="2000"/>
            </a:pPr>
            <a:endParaRPr lang="en-US" sz="3600" dirty="0"/>
          </a:p>
          <a:p>
            <a:pPr marL="228600" lvl="0" indent="-228600">
              <a:spcBef>
                <a:spcPts val="0"/>
              </a:spcBef>
              <a:buSzPts val="2000"/>
            </a:pPr>
            <a:r>
              <a:rPr lang="en-US" sz="3600" dirty="0"/>
              <a:t>Encryption in use</a:t>
            </a:r>
          </a:p>
          <a:p>
            <a:pPr marL="228600" lvl="0" indent="-228600">
              <a:spcBef>
                <a:spcPts val="0"/>
              </a:spcBef>
              <a:buSzPts val="2000"/>
            </a:pPr>
            <a:endParaRPr lang="en-US" dirty="0"/>
          </a:p>
          <a:p>
            <a:pPr marL="228600" lvl="0" indent="-228600">
              <a:spcBef>
                <a:spcPts val="0"/>
              </a:spcBef>
              <a:buSzPts val="2000"/>
            </a:pPr>
            <a:endParaRPr lang="en-US" dirty="0"/>
          </a:p>
          <a:p>
            <a:pPr marL="228600" lvl="0" indent="-228600">
              <a:spcBef>
                <a:spcPts val="0"/>
              </a:spcBef>
              <a:buSzPts val="2000"/>
            </a:pPr>
            <a:endParaRPr lang="en-US" sz="1600" dirty="0"/>
          </a:p>
          <a:p>
            <a:pPr marL="228600" lvl="0" indent="-228600">
              <a:spcBef>
                <a:spcPts val="0"/>
              </a:spcBef>
              <a:buSzPts val="2000"/>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3" name="Audio 12">
            <a:hlinkClick r:id="" action="ppaction://media"/>
            <a:extLst>
              <a:ext uri="{FF2B5EF4-FFF2-40B4-BE49-F238E27FC236}">
                <a16:creationId xmlns:a16="http://schemas.microsoft.com/office/drawing/2014/main" id="{4CD2C0E6-C803-A0DE-A357-35C64A51DF6B}"/>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3385"/>
    </mc:Choice>
    <mc:Fallback>
      <p:transition spd="slow" advTm="433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1"/>
            <a:ext cx="7239000" cy="3899066"/>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400"/>
              <a:buChar char="•"/>
            </a:pPr>
            <a:r>
              <a:rPr lang="en-US" sz="3600" dirty="0"/>
              <a:t>Authentication</a:t>
            </a:r>
          </a:p>
          <a:p>
            <a:pPr marL="228600" lvl="0" indent="-228600" algn="l" rtl="0">
              <a:lnSpc>
                <a:spcPct val="90000"/>
              </a:lnSpc>
              <a:spcBef>
                <a:spcPts val="0"/>
              </a:spcBef>
              <a:spcAft>
                <a:spcPts val="0"/>
              </a:spcAft>
              <a:buClr>
                <a:schemeClr val="lt1"/>
              </a:buClr>
              <a:buSzPts val="2400"/>
              <a:buChar char="•"/>
            </a:pPr>
            <a:endParaRPr lang="en-US" sz="3600" dirty="0"/>
          </a:p>
          <a:p>
            <a:pPr marL="228600" lvl="0" indent="-228600" algn="l" rtl="0">
              <a:lnSpc>
                <a:spcPct val="90000"/>
              </a:lnSpc>
              <a:spcBef>
                <a:spcPts val="0"/>
              </a:spcBef>
              <a:spcAft>
                <a:spcPts val="0"/>
              </a:spcAft>
              <a:buClr>
                <a:schemeClr val="lt1"/>
              </a:buClr>
              <a:buSzPts val="2400"/>
              <a:buChar char="•"/>
            </a:pPr>
            <a:endParaRPr lang="en-US" sz="3600" dirty="0"/>
          </a:p>
          <a:p>
            <a:pPr marL="228600" lvl="0" indent="-228600" algn="l" rtl="0">
              <a:lnSpc>
                <a:spcPct val="90000"/>
              </a:lnSpc>
              <a:spcBef>
                <a:spcPts val="0"/>
              </a:spcBef>
              <a:spcAft>
                <a:spcPts val="0"/>
              </a:spcAft>
              <a:buClr>
                <a:schemeClr val="lt1"/>
              </a:buClr>
              <a:buSzPts val="2400"/>
              <a:buChar char="•"/>
            </a:pPr>
            <a:r>
              <a:rPr lang="en-US" sz="3600" dirty="0"/>
              <a:t>Authorization</a:t>
            </a:r>
          </a:p>
          <a:p>
            <a:pPr marL="228600" lvl="0" indent="-228600" algn="l" rtl="0">
              <a:lnSpc>
                <a:spcPct val="90000"/>
              </a:lnSpc>
              <a:spcBef>
                <a:spcPts val="0"/>
              </a:spcBef>
              <a:spcAft>
                <a:spcPts val="0"/>
              </a:spcAft>
              <a:buClr>
                <a:schemeClr val="lt1"/>
              </a:buClr>
              <a:buSzPts val="2400"/>
              <a:buChar char="•"/>
            </a:pPr>
            <a:endParaRPr lang="en-US" sz="3600" dirty="0"/>
          </a:p>
          <a:p>
            <a:pPr marL="228600" lvl="0" indent="-228600" algn="l" rtl="0">
              <a:lnSpc>
                <a:spcPct val="90000"/>
              </a:lnSpc>
              <a:spcBef>
                <a:spcPts val="0"/>
              </a:spcBef>
              <a:spcAft>
                <a:spcPts val="0"/>
              </a:spcAft>
              <a:buClr>
                <a:schemeClr val="lt1"/>
              </a:buClr>
              <a:buSzPts val="2400"/>
              <a:buChar char="•"/>
            </a:pPr>
            <a:endParaRPr lang="en-US" sz="3600" dirty="0"/>
          </a:p>
          <a:p>
            <a:pPr marL="228600" lvl="0" indent="-228600" algn="l" rtl="0">
              <a:lnSpc>
                <a:spcPct val="90000"/>
              </a:lnSpc>
              <a:spcBef>
                <a:spcPts val="0"/>
              </a:spcBef>
              <a:spcAft>
                <a:spcPts val="0"/>
              </a:spcAft>
              <a:buClr>
                <a:schemeClr val="lt1"/>
              </a:buClr>
              <a:buSzPts val="2400"/>
              <a:buChar char="•"/>
            </a:pPr>
            <a:r>
              <a:rPr lang="en-US" sz="3600" dirty="0"/>
              <a:t>Accounting</a:t>
            </a:r>
          </a:p>
          <a:p>
            <a:pPr marL="228600" lvl="0" indent="-228600" algn="l" rtl="0">
              <a:lnSpc>
                <a:spcPct val="90000"/>
              </a:lnSpc>
              <a:spcBef>
                <a:spcPts val="0"/>
              </a:spcBef>
              <a:spcAft>
                <a:spcPts val="0"/>
              </a:spcAft>
              <a:buClr>
                <a:schemeClr val="lt1"/>
              </a:buClr>
              <a:buSzPts val="2400"/>
              <a:buChar char="•"/>
            </a:pPr>
            <a:endParaRPr sz="3200"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0" name="Audio 9">
            <a:hlinkClick r:id="" action="ppaction://media"/>
            <a:extLst>
              <a:ext uri="{FF2B5EF4-FFF2-40B4-BE49-F238E27FC236}">
                <a16:creationId xmlns:a16="http://schemas.microsoft.com/office/drawing/2014/main" id="{AFC2F98A-C342-48C5-C901-E7B854BBB4F6}"/>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9310"/>
    </mc:Choice>
    <mc:Fallback>
      <p:transition spd="slow" advTm="593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err="1"/>
              <a:t>CanResizeIncreaseCollection</a:t>
            </a:r>
            <a:r>
              <a:rPr lang="en-US" dirty="0"/>
              <a:t> Testing</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descr="A computer screen shot of a program code&#10;&#10;AI-generated content may be incorrect.">
            <a:extLst>
              <a:ext uri="{FF2B5EF4-FFF2-40B4-BE49-F238E27FC236}">
                <a16:creationId xmlns:a16="http://schemas.microsoft.com/office/drawing/2014/main" id="{B60D1A07-0D0F-4680-009D-E094AAD28B56}"/>
              </a:ext>
            </a:extLst>
          </p:cNvPr>
          <p:cNvPicPr>
            <a:picLocks noChangeAspect="1"/>
          </p:cNvPicPr>
          <p:nvPr/>
        </p:nvPicPr>
        <p:blipFill>
          <a:blip r:embed="rId7"/>
          <a:stretch>
            <a:fillRect/>
          </a:stretch>
        </p:blipFill>
        <p:spPr>
          <a:xfrm>
            <a:off x="163648" y="2222091"/>
            <a:ext cx="8237521" cy="2884255"/>
          </a:xfrm>
          <a:prstGeom prst="rect">
            <a:avLst/>
          </a:prstGeom>
        </p:spPr>
      </p:pic>
      <p:pic>
        <p:nvPicPr>
          <p:cNvPr id="5" name="Picture 4" descr="A computer screen shot of a computer screen&#10;&#10;AI-generated content may be incorrect.">
            <a:extLst>
              <a:ext uri="{FF2B5EF4-FFF2-40B4-BE49-F238E27FC236}">
                <a16:creationId xmlns:a16="http://schemas.microsoft.com/office/drawing/2014/main" id="{5EBE3C1A-FC2A-FA4A-2C52-C01BA987886B}"/>
              </a:ext>
            </a:extLst>
          </p:cNvPr>
          <p:cNvPicPr>
            <a:picLocks noChangeAspect="1"/>
          </p:cNvPicPr>
          <p:nvPr/>
        </p:nvPicPr>
        <p:blipFill>
          <a:blip r:embed="rId8"/>
          <a:srcRect l="-115" t="44606" r="60709" b="50502"/>
          <a:stretch>
            <a:fillRect/>
          </a:stretch>
        </p:blipFill>
        <p:spPr>
          <a:xfrm>
            <a:off x="2" y="5633883"/>
            <a:ext cx="8401168" cy="555901"/>
          </a:xfrm>
          <a:prstGeom prst="rect">
            <a:avLst/>
          </a:prstGeom>
        </p:spPr>
      </p:pic>
      <p:pic>
        <p:nvPicPr>
          <p:cNvPr id="8" name="Audio 7">
            <a:hlinkClick r:id="" action="ppaction://media"/>
            <a:extLst>
              <a:ext uri="{FF2B5EF4-FFF2-40B4-BE49-F238E27FC236}">
                <a16:creationId xmlns:a16="http://schemas.microsoft.com/office/drawing/2014/main" id="{C06D46B2-E69A-EE41-C6F9-A6D91DEA5F24}"/>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8268"/>
    </mc:Choice>
    <mc:Fallback>
      <p:transition spd="slow" advTm="382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6ADD0B95-6555-FBAF-32EB-44D14D892807}"/>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61199CDC-706B-F630-F387-4CD3560C5416}"/>
              </a:ext>
            </a:extLst>
          </p:cNvPr>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err="1"/>
              <a:t>CapacityGreaterOrEqualSize</a:t>
            </a:r>
            <a:r>
              <a:rPr lang="en-US" dirty="0"/>
              <a:t> Testing</a:t>
            </a:r>
            <a:endParaRPr dirty="0"/>
          </a:p>
        </p:txBody>
      </p:sp>
      <p:pic>
        <p:nvPicPr>
          <p:cNvPr id="197" name="Google Shape;197;g9504e29505_0_0" descr="Green Pace logo">
            <a:extLst>
              <a:ext uri="{FF2B5EF4-FFF2-40B4-BE49-F238E27FC236}">
                <a16:creationId xmlns:a16="http://schemas.microsoft.com/office/drawing/2014/main" id="{F8ED766E-499C-E9EF-A1F2-9E8AECF75558}"/>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descr="A screen shot of a computer program&#10;&#10;AI-generated content may be incorrect.">
            <a:extLst>
              <a:ext uri="{FF2B5EF4-FFF2-40B4-BE49-F238E27FC236}">
                <a16:creationId xmlns:a16="http://schemas.microsoft.com/office/drawing/2014/main" id="{F33A94AC-72E5-13B7-3315-2144E8340B2C}"/>
              </a:ext>
            </a:extLst>
          </p:cNvPr>
          <p:cNvPicPr>
            <a:picLocks noChangeAspect="1"/>
          </p:cNvPicPr>
          <p:nvPr/>
        </p:nvPicPr>
        <p:blipFill>
          <a:blip r:embed="rId7"/>
          <a:srcRect l="6640" t="-918" b="1"/>
          <a:stretch>
            <a:fillRect/>
          </a:stretch>
        </p:blipFill>
        <p:spPr>
          <a:xfrm>
            <a:off x="68827" y="1337274"/>
            <a:ext cx="6794611" cy="4606412"/>
          </a:xfrm>
          <a:prstGeom prst="rect">
            <a:avLst/>
          </a:prstGeom>
        </p:spPr>
      </p:pic>
      <p:pic>
        <p:nvPicPr>
          <p:cNvPr id="5" name="Picture 4" descr="A computer screen shot of a computer screen&#10;&#10;AI-generated content may be incorrect.">
            <a:extLst>
              <a:ext uri="{FF2B5EF4-FFF2-40B4-BE49-F238E27FC236}">
                <a16:creationId xmlns:a16="http://schemas.microsoft.com/office/drawing/2014/main" id="{F0AD5885-311F-3AD7-544E-E307E4CA8462}"/>
              </a:ext>
            </a:extLst>
          </p:cNvPr>
          <p:cNvPicPr>
            <a:picLocks noChangeAspect="1"/>
          </p:cNvPicPr>
          <p:nvPr/>
        </p:nvPicPr>
        <p:blipFill>
          <a:blip r:embed="rId8"/>
          <a:srcRect l="472" t="40339" r="60974" b="54772"/>
          <a:stretch>
            <a:fillRect/>
          </a:stretch>
        </p:blipFill>
        <p:spPr>
          <a:xfrm>
            <a:off x="68827" y="6104746"/>
            <a:ext cx="6794611" cy="485005"/>
          </a:xfrm>
          <a:prstGeom prst="rect">
            <a:avLst/>
          </a:prstGeom>
        </p:spPr>
      </p:pic>
      <p:pic>
        <p:nvPicPr>
          <p:cNvPr id="8" name="Audio 7">
            <a:hlinkClick r:id="" action="ppaction://media"/>
            <a:extLst>
              <a:ext uri="{FF2B5EF4-FFF2-40B4-BE49-F238E27FC236}">
                <a16:creationId xmlns:a16="http://schemas.microsoft.com/office/drawing/2014/main" id="{6EFB6C87-4FB6-4CA3-1E50-BE863E18D814}"/>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61075" t="-161075" r="-161075" b="-1610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1540235171"/>
      </p:ext>
    </p:extLst>
  </p:cSld>
  <p:clrMapOvr>
    <a:masterClrMapping/>
  </p:clrMapOvr>
  <mc:AlternateContent xmlns:mc="http://schemas.openxmlformats.org/markup-compatibility/2006">
    <mc:Choice xmlns:p14="http://schemas.microsoft.com/office/powerpoint/2010/main" Requires="p14">
      <p:transition spd="slow" p14:dur="2000" advTm="11583"/>
    </mc:Choice>
    <mc:Fallback>
      <p:transition spd="slow" advTm="115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4781</TotalTime>
  <Words>2018</Words>
  <Application>Microsoft Office PowerPoint</Application>
  <PresentationFormat>Widescreen</PresentationFormat>
  <Paragraphs>158</Paragraphs>
  <Slides>17</Slides>
  <Notes>17</Notes>
  <HiddenSlides>0</HiddenSlides>
  <MMClips>17</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Century Gothic</vt:lpstr>
      <vt:lpstr>Arial</vt:lpstr>
      <vt:lpstr>Vapor Trail</vt:lpstr>
      <vt:lpstr>Green Pace</vt:lpstr>
      <vt:lpstr>OVERVIEW: DEFENSE IN DEPTH</vt:lpstr>
      <vt:lpstr>THREATS MATRIX</vt:lpstr>
      <vt:lpstr>10 PRINCIPLES</vt:lpstr>
      <vt:lpstr>CODING STANDARDS</vt:lpstr>
      <vt:lpstr>ENCRYPTION POLICIES</vt:lpstr>
      <vt:lpstr>TRIPLE-A POLICIES</vt:lpstr>
      <vt:lpstr>CanResizeIncreaseCollection Testing</vt:lpstr>
      <vt:lpstr>CapacityGreaterOrEqualSize Testing</vt:lpstr>
      <vt:lpstr>CanEraseClearCollection  Testing</vt:lpstr>
      <vt:lpstr>CanThrowOutOfRange  Testing</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Robert Lulashi</cp:lastModifiedBy>
  <cp:revision>48</cp:revision>
  <dcterms:created xsi:type="dcterms:W3CDTF">2020-08-19T17:59:24Z</dcterms:created>
  <dcterms:modified xsi:type="dcterms:W3CDTF">2025-06-23T19:08:02Z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